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838" r:id="rId2"/>
    <p:sldId id="842" r:id="rId3"/>
    <p:sldId id="883" r:id="rId4"/>
    <p:sldId id="884" r:id="rId5"/>
    <p:sldId id="885" r:id="rId6"/>
    <p:sldId id="886" r:id="rId7"/>
    <p:sldId id="887" r:id="rId8"/>
    <p:sldId id="890" r:id="rId9"/>
    <p:sldId id="891" r:id="rId10"/>
    <p:sldId id="892" r:id="rId11"/>
    <p:sldId id="893" r:id="rId12"/>
    <p:sldId id="894" r:id="rId13"/>
    <p:sldId id="868" r:id="rId14"/>
  </p:sldIdLst>
  <p:sldSz cx="12192000" cy="6858000"/>
  <p:notesSz cx="6858000" cy="9144000"/>
  <p:embeddedFontLst>
    <p:embeddedFont>
      <p:font typeface="Cambria Math" panose="02040503050406030204" pitchFamily="18" charset="0"/>
      <p:regular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微软雅黑" panose="020B0503020204020204" pitchFamily="34" charset="-122"/>
      <p:regular r:id="rId19"/>
      <p:bold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B3C37A84-FD1D-43CC-8F41-93A35E4809B2}">
          <p14:sldIdLst>
            <p14:sldId id="838"/>
          </p14:sldIdLst>
        </p14:section>
        <p14:section name="目录页" id="{E83E66BA-4ECC-4E39-856C-A2D90A1EB638}">
          <p14:sldIdLst/>
        </p14:section>
        <p14:section name="Part 1" id="{CA5260B4-3F01-4DCE-9381-BA9382E3DB49}">
          <p14:sldIdLst>
            <p14:sldId id="842"/>
            <p14:sldId id="883"/>
            <p14:sldId id="884"/>
          </p14:sldIdLst>
        </p14:section>
        <p14:section name="Part2" id="{3569F459-005F-4702-89D2-BEBC2E85E398}">
          <p14:sldIdLst>
            <p14:sldId id="885"/>
            <p14:sldId id="886"/>
            <p14:sldId id="887"/>
            <p14:sldId id="890"/>
            <p14:sldId id="891"/>
            <p14:sldId id="892"/>
            <p14:sldId id="893"/>
            <p14:sldId id="894"/>
          </p14:sldIdLst>
        </p14:section>
        <p14:section name="Part3" id="{125A89F1-DA17-4528-A1CD-78A91972C8D4}">
          <p14:sldIdLst/>
        </p14:section>
        <p14:section name="Part4" id="{38984B54-5D95-4918-B7CC-DC48560C96A4}">
          <p14:sldIdLst/>
        </p14:section>
        <p14:section name="致谢页" id="{11BD6D33-8677-486D-A51F-277D2824AD8C}">
          <p14:sldIdLst>
            <p14:sldId id="868"/>
          </p14:sldIdLst>
        </p14:section>
        <p14:section name="标注页" id="{14D8D06C-A454-4B87-BE77-FAA11F578D15}">
          <p14:sldIdLst/>
        </p14:section>
      </p14:sectionLst>
    </p:ex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3" orient="horz" pos="640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  <p15:guide id="7" pos="892" userDrawn="1">
          <p15:clr>
            <a:srgbClr val="A4A3A4"/>
          </p15:clr>
        </p15:guide>
        <p15:guide id="8" pos="6788" userDrawn="1">
          <p15:clr>
            <a:srgbClr val="A4A3A4"/>
          </p15:clr>
        </p15:guide>
        <p15:guide id="13" pos="3840" userDrawn="1">
          <p15:clr>
            <a:srgbClr val="A4A3A4"/>
          </p15:clr>
        </p15:guide>
        <p15:guide id="14" orient="horz" pos="2160" userDrawn="1">
          <p15:clr>
            <a:srgbClr val="A4A3A4"/>
          </p15:clr>
        </p15:guide>
        <p15:guide id="16" pos="3999" userDrawn="1">
          <p15:clr>
            <a:srgbClr val="A4A3A4"/>
          </p15:clr>
        </p15:guide>
        <p15:guide id="17" orient="horz" pos="3294" userDrawn="1">
          <p15:clr>
            <a:srgbClr val="A4A3A4"/>
          </p15:clr>
        </p15:guide>
        <p15:guide id="18" orient="horz" pos="346" userDrawn="1">
          <p15:clr>
            <a:srgbClr val="A4A3A4"/>
          </p15:clr>
        </p15:guide>
        <p15:guide id="19" pos="3681" userDrawn="1">
          <p15:clr>
            <a:srgbClr val="A4A3A4"/>
          </p15:clr>
        </p15:guide>
        <p15:guide id="20" orient="horz" pos="4315" userDrawn="1">
          <p15:clr>
            <a:srgbClr val="A4A3A4"/>
          </p15:clr>
        </p15:guide>
        <p15:guide id="22" orient="horz" pos="1616" userDrawn="1">
          <p15:clr>
            <a:srgbClr val="A4A3A4"/>
          </p15:clr>
        </p15:guide>
        <p15:guide id="23" pos="1935" userDrawn="1">
          <p15:clr>
            <a:srgbClr val="A4A3A4"/>
          </p15:clr>
        </p15:guide>
        <p15:guide id="24" pos="35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9DC6"/>
    <a:srgbClr val="878787"/>
    <a:srgbClr val="737373"/>
    <a:srgbClr val="F3F3EC"/>
    <a:srgbClr val="FFFFFF"/>
    <a:srgbClr val="E3D5C4"/>
    <a:srgbClr val="2F2F2F"/>
    <a:srgbClr val="7E87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5000" autoAdjust="0"/>
  </p:normalViewPr>
  <p:slideViewPr>
    <p:cSldViewPr snapToGrid="0">
      <p:cViewPr varScale="1">
        <p:scale>
          <a:sx n="74" d="100"/>
          <a:sy n="74" d="100"/>
        </p:scale>
        <p:origin x="66" y="306"/>
      </p:cViewPr>
      <p:guideLst>
        <p:guide pos="415"/>
        <p:guide orient="horz" pos="640"/>
        <p:guide orient="horz" pos="709"/>
        <p:guide orient="horz" pos="3928"/>
        <p:guide orient="horz" pos="3884"/>
        <p:guide pos="892"/>
        <p:guide pos="6788"/>
        <p:guide pos="3840"/>
        <p:guide orient="horz" pos="2160"/>
        <p:guide pos="3999"/>
        <p:guide orient="horz" pos="3294"/>
        <p:guide orient="horz" pos="346"/>
        <p:guide pos="3681"/>
        <p:guide orient="horz" pos="4315"/>
        <p:guide orient="horz" pos="1616"/>
        <p:guide pos="1935"/>
        <p:guide pos="35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-40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03A719-E2E0-40B6-AD96-C3EEBE731AC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D20F6-578F-4EFB-8FAA-ABC55E076C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03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D20F6-578F-4EFB-8FAA-ABC55E076C5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883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A71C2-225A-BF27-A9D9-6FABD9EE6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81AC246-8222-DA4E-EB70-2EAFBB0B54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3FEAFCE-51D3-5A94-EE77-6C142B62E0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03E8B2-098D-874A-F2C9-17F3222184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D20F6-578F-4EFB-8FAA-ABC55E076C5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357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4869F-92EA-B9E2-C08E-1EDE3AD2F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1A8196B-385C-0FBE-EDBE-B8C62081C5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2E640B5-0070-42CC-07F0-AA91F224C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F9D6EA-DA2A-4C53-EA21-562DEFDD84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D20F6-578F-4EFB-8FAA-ABC55E076C5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711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D20F6-578F-4EFB-8FAA-ABC55E076C5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463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79847-BC44-D19B-F1E5-E09A5B6F4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250B776-C900-2EA7-7808-7BE738238D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C6ECAC7-AA2A-D853-0EB0-C263AB8A5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鸟嘴形状（弧形、匕首型、构型等），翅膀颜色（蓝、棕、五彩斑斓等），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D7538F-2413-37A6-D1FC-DE7AEC684E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D20F6-578F-4EFB-8FAA-ABC55E076C5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41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B02ABD86-3419-92E3-A51F-F48829EA84EA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E4884E4C-C02D-5276-310E-06FF31DED672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2347222D-2EB9-384E-F891-9BA3226E03A7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984B471-E923-2126-343C-425B5543BB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100" y="784860"/>
            <a:ext cx="1828800" cy="243840"/>
          </a:xfrm>
          <a:prstGeom prst="rect">
            <a:avLst/>
          </a:pr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282158DF-FF4C-535F-8C32-580214FD9B7F}"/>
              </a:ext>
            </a:extLst>
          </p:cNvPr>
          <p:cNvSpPr/>
          <p:nvPr userDrawn="1"/>
        </p:nvSpPr>
        <p:spPr>
          <a:xfrm>
            <a:off x="11104881" y="5720080"/>
            <a:ext cx="414019" cy="414020"/>
          </a:xfrm>
          <a:custGeom>
            <a:avLst/>
            <a:gdLst>
              <a:gd name="connsiteX0" fmla="*/ 899999 w 1799999"/>
              <a:gd name="connsiteY0" fmla="*/ 0 h 1800000"/>
              <a:gd name="connsiteX1" fmla="*/ 1799999 w 1799999"/>
              <a:gd name="connsiteY1" fmla="*/ 900000 h 1800000"/>
              <a:gd name="connsiteX2" fmla="*/ 899999 w 1799999"/>
              <a:gd name="connsiteY2" fmla="*/ 1800000 h 1800000"/>
              <a:gd name="connsiteX3" fmla="*/ 92019 w 1799999"/>
              <a:gd name="connsiteY3" fmla="*/ 904647 h 1800000"/>
              <a:gd name="connsiteX4" fmla="*/ 0 w 1799999"/>
              <a:gd name="connsiteY4" fmla="*/ 900000 h 1800000"/>
              <a:gd name="connsiteX5" fmla="*/ 86341 w 1799999"/>
              <a:gd name="connsiteY5" fmla="*/ 895912 h 1800000"/>
              <a:gd name="connsiteX6" fmla="*/ 895353 w 1799999"/>
              <a:gd name="connsiteY6" fmla="*/ 9202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9999" h="1800000">
                <a:moveTo>
                  <a:pt x="899999" y="0"/>
                </a:moveTo>
                <a:cubicBezTo>
                  <a:pt x="899999" y="497056"/>
                  <a:pt x="1302943" y="900000"/>
                  <a:pt x="1799999" y="900000"/>
                </a:cubicBezTo>
                <a:cubicBezTo>
                  <a:pt x="1302943" y="900000"/>
                  <a:pt x="899999" y="1302944"/>
                  <a:pt x="899999" y="1800000"/>
                </a:cubicBezTo>
                <a:cubicBezTo>
                  <a:pt x="899999" y="1334010"/>
                  <a:pt x="545849" y="950736"/>
                  <a:pt x="92019" y="904647"/>
                </a:cubicBezTo>
                <a:lnTo>
                  <a:pt x="0" y="900000"/>
                </a:lnTo>
                <a:lnTo>
                  <a:pt x="86341" y="895912"/>
                </a:lnTo>
                <a:cubicBezTo>
                  <a:pt x="512581" y="855342"/>
                  <a:pt x="852144" y="517486"/>
                  <a:pt x="895353" y="920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9EEEE4DC-3870-1F2E-0000-60C873E6C027}"/>
              </a:ext>
            </a:extLst>
          </p:cNvPr>
          <p:cNvGrpSpPr/>
          <p:nvPr userDrawn="1"/>
        </p:nvGrpSpPr>
        <p:grpSpPr>
          <a:xfrm>
            <a:off x="673101" y="640897"/>
            <a:ext cx="886460" cy="387802"/>
            <a:chOff x="673100" y="624438"/>
            <a:chExt cx="924083" cy="404261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FDA48B3C-2217-430F-EA9B-2073F14F5018}"/>
                </a:ext>
              </a:extLst>
            </p:cNvPr>
            <p:cNvSpPr/>
            <p:nvPr/>
          </p:nvSpPr>
          <p:spPr>
            <a:xfrm>
              <a:off x="673100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325598D1-0F6C-EDFD-2539-B60A8583754E}"/>
                </a:ext>
              </a:extLst>
            </p:cNvPr>
            <p:cNvSpPr/>
            <p:nvPr/>
          </p:nvSpPr>
          <p:spPr>
            <a:xfrm>
              <a:off x="933011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6BC22817-F01C-C754-8E15-70B776ACEA18}"/>
                </a:ext>
              </a:extLst>
            </p:cNvPr>
            <p:cNvSpPr/>
            <p:nvPr/>
          </p:nvSpPr>
          <p:spPr>
            <a:xfrm>
              <a:off x="1192922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" name="椭圆 49">
            <a:extLst>
              <a:ext uri="{FF2B5EF4-FFF2-40B4-BE49-F238E27FC236}">
                <a16:creationId xmlns:a16="http://schemas.microsoft.com/office/drawing/2014/main" id="{8CF0E625-01E7-AF4D-9885-83B4C22BED96}"/>
              </a:ext>
            </a:extLst>
          </p:cNvPr>
          <p:cNvSpPr/>
          <p:nvPr userDrawn="1"/>
        </p:nvSpPr>
        <p:spPr>
          <a:xfrm rot="20306834">
            <a:off x="6265572" y="2661974"/>
            <a:ext cx="4653328" cy="1900458"/>
          </a:xfrm>
          <a:prstGeom prst="ellipse">
            <a:avLst/>
          </a:prstGeom>
          <a:noFill/>
          <a:ln>
            <a:gradFill>
              <a:gsLst>
                <a:gs pos="6000">
                  <a:schemeClr val="accent5">
                    <a:alpha val="0"/>
                  </a:schemeClr>
                </a:gs>
                <a:gs pos="0">
                  <a:schemeClr val="accent5">
                    <a:alpha val="0"/>
                  </a:schemeClr>
                </a:gs>
                <a:gs pos="19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任意多边形: 形状 50">
            <a:extLst>
              <a:ext uri="{FF2B5EF4-FFF2-40B4-BE49-F238E27FC236}">
                <a16:creationId xmlns:a16="http://schemas.microsoft.com/office/drawing/2014/main" id="{5DFD7860-C231-9164-DBBA-65DF6821A043}"/>
              </a:ext>
            </a:extLst>
          </p:cNvPr>
          <p:cNvSpPr/>
          <p:nvPr userDrawn="1"/>
        </p:nvSpPr>
        <p:spPr>
          <a:xfrm>
            <a:off x="7063445" y="4589125"/>
            <a:ext cx="495974" cy="495976"/>
          </a:xfrm>
          <a:custGeom>
            <a:avLst/>
            <a:gdLst>
              <a:gd name="connsiteX0" fmla="*/ 899999 w 1799999"/>
              <a:gd name="connsiteY0" fmla="*/ 0 h 1800000"/>
              <a:gd name="connsiteX1" fmla="*/ 1799999 w 1799999"/>
              <a:gd name="connsiteY1" fmla="*/ 900000 h 1800000"/>
              <a:gd name="connsiteX2" fmla="*/ 899999 w 1799999"/>
              <a:gd name="connsiteY2" fmla="*/ 1800000 h 1800000"/>
              <a:gd name="connsiteX3" fmla="*/ 92019 w 1799999"/>
              <a:gd name="connsiteY3" fmla="*/ 904647 h 1800000"/>
              <a:gd name="connsiteX4" fmla="*/ 0 w 1799999"/>
              <a:gd name="connsiteY4" fmla="*/ 900000 h 1800000"/>
              <a:gd name="connsiteX5" fmla="*/ 86341 w 1799999"/>
              <a:gd name="connsiteY5" fmla="*/ 895912 h 1800000"/>
              <a:gd name="connsiteX6" fmla="*/ 895353 w 1799999"/>
              <a:gd name="connsiteY6" fmla="*/ 9202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9999" h="1800000">
                <a:moveTo>
                  <a:pt x="899999" y="0"/>
                </a:moveTo>
                <a:cubicBezTo>
                  <a:pt x="899999" y="497056"/>
                  <a:pt x="1302943" y="900000"/>
                  <a:pt x="1799999" y="900000"/>
                </a:cubicBezTo>
                <a:cubicBezTo>
                  <a:pt x="1302943" y="900000"/>
                  <a:pt x="899999" y="1302944"/>
                  <a:pt x="899999" y="1800000"/>
                </a:cubicBezTo>
                <a:cubicBezTo>
                  <a:pt x="899999" y="1334010"/>
                  <a:pt x="545849" y="950736"/>
                  <a:pt x="92019" y="904647"/>
                </a:cubicBezTo>
                <a:lnTo>
                  <a:pt x="0" y="900000"/>
                </a:lnTo>
                <a:lnTo>
                  <a:pt x="86341" y="895912"/>
                </a:lnTo>
                <a:cubicBezTo>
                  <a:pt x="512581" y="855342"/>
                  <a:pt x="852144" y="517486"/>
                  <a:pt x="895353" y="920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640FD75C-D963-ADFD-15AF-EF702EEC3C25}"/>
              </a:ext>
            </a:extLst>
          </p:cNvPr>
          <p:cNvSpPr/>
          <p:nvPr userDrawn="1"/>
        </p:nvSpPr>
        <p:spPr>
          <a:xfrm>
            <a:off x="10527963" y="2526989"/>
            <a:ext cx="495974" cy="495976"/>
          </a:xfrm>
          <a:custGeom>
            <a:avLst/>
            <a:gdLst>
              <a:gd name="connsiteX0" fmla="*/ 899999 w 1799999"/>
              <a:gd name="connsiteY0" fmla="*/ 0 h 1800000"/>
              <a:gd name="connsiteX1" fmla="*/ 1799999 w 1799999"/>
              <a:gd name="connsiteY1" fmla="*/ 900000 h 1800000"/>
              <a:gd name="connsiteX2" fmla="*/ 899999 w 1799999"/>
              <a:gd name="connsiteY2" fmla="*/ 1800000 h 1800000"/>
              <a:gd name="connsiteX3" fmla="*/ 92019 w 1799999"/>
              <a:gd name="connsiteY3" fmla="*/ 904647 h 1800000"/>
              <a:gd name="connsiteX4" fmla="*/ 0 w 1799999"/>
              <a:gd name="connsiteY4" fmla="*/ 900000 h 1800000"/>
              <a:gd name="connsiteX5" fmla="*/ 86341 w 1799999"/>
              <a:gd name="connsiteY5" fmla="*/ 895912 h 1800000"/>
              <a:gd name="connsiteX6" fmla="*/ 895353 w 1799999"/>
              <a:gd name="connsiteY6" fmla="*/ 9202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9999" h="1800000">
                <a:moveTo>
                  <a:pt x="899999" y="0"/>
                </a:moveTo>
                <a:cubicBezTo>
                  <a:pt x="899999" y="497056"/>
                  <a:pt x="1302943" y="900000"/>
                  <a:pt x="1799999" y="900000"/>
                </a:cubicBezTo>
                <a:cubicBezTo>
                  <a:pt x="1302943" y="900000"/>
                  <a:pt x="899999" y="1302944"/>
                  <a:pt x="899999" y="1800000"/>
                </a:cubicBezTo>
                <a:cubicBezTo>
                  <a:pt x="899999" y="1334010"/>
                  <a:pt x="545849" y="950736"/>
                  <a:pt x="92019" y="904647"/>
                </a:cubicBezTo>
                <a:lnTo>
                  <a:pt x="0" y="900000"/>
                </a:lnTo>
                <a:lnTo>
                  <a:pt x="86341" y="895912"/>
                </a:lnTo>
                <a:cubicBezTo>
                  <a:pt x="512581" y="855342"/>
                  <a:pt x="852144" y="517486"/>
                  <a:pt x="895353" y="920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759EBAEA-DD87-53C2-5E48-1C0C8724A2A6}"/>
              </a:ext>
            </a:extLst>
          </p:cNvPr>
          <p:cNvSpPr/>
          <p:nvPr userDrawn="1"/>
        </p:nvSpPr>
        <p:spPr>
          <a:xfrm>
            <a:off x="6829077" y="1353278"/>
            <a:ext cx="2743209" cy="2743209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10000"/>
                </a:schemeClr>
              </a:gs>
              <a:gs pos="1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47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48C7B4D3-0446-4ED7-DC06-CCE26DCEC76D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500447CA-C2E0-F6BA-1F7B-F9C3946A47D4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ED2B3987-2EEC-D554-25EE-74DE6E32D5E6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94EA97D4-0835-4D72-348F-BF4EF3D77FA6}"/>
              </a:ext>
            </a:extLst>
          </p:cNvPr>
          <p:cNvSpPr/>
          <p:nvPr userDrawn="1"/>
        </p:nvSpPr>
        <p:spPr>
          <a:xfrm rot="5400000">
            <a:off x="10688907" y="807675"/>
            <a:ext cx="327807" cy="150099"/>
          </a:xfrm>
          <a:custGeom>
            <a:avLst/>
            <a:gdLst>
              <a:gd name="connsiteX0" fmla="*/ 207010 w 414019"/>
              <a:gd name="connsiteY0" fmla="*/ 0 h 207356"/>
              <a:gd name="connsiteX1" fmla="*/ 414019 w 414019"/>
              <a:gd name="connsiteY1" fmla="*/ 207010 h 207356"/>
              <a:gd name="connsiteX2" fmla="*/ 410593 w 414019"/>
              <a:gd name="connsiteY2" fmla="*/ 207356 h 207356"/>
              <a:gd name="connsiteX3" fmla="*/ 410593 w 414019"/>
              <a:gd name="connsiteY3" fmla="*/ 207010 h 207356"/>
              <a:gd name="connsiteX4" fmla="*/ 0 w 414019"/>
              <a:gd name="connsiteY4" fmla="*/ 207010 h 207356"/>
              <a:gd name="connsiteX5" fmla="*/ 19860 w 414019"/>
              <a:gd name="connsiteY5" fmla="*/ 206070 h 207356"/>
              <a:gd name="connsiteX6" fmla="*/ 205941 w 414019"/>
              <a:gd name="connsiteY6" fmla="*/ 21166 h 207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019" h="207356">
                <a:moveTo>
                  <a:pt x="207010" y="0"/>
                </a:moveTo>
                <a:cubicBezTo>
                  <a:pt x="207010" y="114329"/>
                  <a:pt x="299691" y="207010"/>
                  <a:pt x="414019" y="207010"/>
                </a:cubicBezTo>
                <a:lnTo>
                  <a:pt x="410593" y="207356"/>
                </a:lnTo>
                <a:lnTo>
                  <a:pt x="410593" y="207010"/>
                </a:lnTo>
                <a:lnTo>
                  <a:pt x="0" y="207010"/>
                </a:lnTo>
                <a:lnTo>
                  <a:pt x="19860" y="206070"/>
                </a:lnTo>
                <a:cubicBezTo>
                  <a:pt x="117899" y="196738"/>
                  <a:pt x="196002" y="119028"/>
                  <a:pt x="205941" y="211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1A518FBF-EDB4-BFE2-4D92-6DBD236D4754}"/>
              </a:ext>
            </a:extLst>
          </p:cNvPr>
          <p:cNvSpPr/>
          <p:nvPr userDrawn="1"/>
        </p:nvSpPr>
        <p:spPr>
          <a:xfrm rot="5400000">
            <a:off x="10991683" y="807676"/>
            <a:ext cx="327807" cy="150099"/>
          </a:xfrm>
          <a:custGeom>
            <a:avLst/>
            <a:gdLst>
              <a:gd name="connsiteX0" fmla="*/ 207010 w 414019"/>
              <a:gd name="connsiteY0" fmla="*/ 0 h 207356"/>
              <a:gd name="connsiteX1" fmla="*/ 414019 w 414019"/>
              <a:gd name="connsiteY1" fmla="*/ 207010 h 207356"/>
              <a:gd name="connsiteX2" fmla="*/ 410593 w 414019"/>
              <a:gd name="connsiteY2" fmla="*/ 207356 h 207356"/>
              <a:gd name="connsiteX3" fmla="*/ 410593 w 414019"/>
              <a:gd name="connsiteY3" fmla="*/ 207010 h 207356"/>
              <a:gd name="connsiteX4" fmla="*/ 0 w 414019"/>
              <a:gd name="connsiteY4" fmla="*/ 207010 h 207356"/>
              <a:gd name="connsiteX5" fmla="*/ 19860 w 414019"/>
              <a:gd name="connsiteY5" fmla="*/ 206070 h 207356"/>
              <a:gd name="connsiteX6" fmla="*/ 205941 w 414019"/>
              <a:gd name="connsiteY6" fmla="*/ 21166 h 207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019" h="207356">
                <a:moveTo>
                  <a:pt x="207010" y="0"/>
                </a:moveTo>
                <a:cubicBezTo>
                  <a:pt x="207010" y="114329"/>
                  <a:pt x="299691" y="207010"/>
                  <a:pt x="414019" y="207010"/>
                </a:cubicBezTo>
                <a:lnTo>
                  <a:pt x="410593" y="207356"/>
                </a:lnTo>
                <a:lnTo>
                  <a:pt x="410593" y="207010"/>
                </a:lnTo>
                <a:lnTo>
                  <a:pt x="0" y="207010"/>
                </a:lnTo>
                <a:lnTo>
                  <a:pt x="19860" y="206070"/>
                </a:lnTo>
                <a:cubicBezTo>
                  <a:pt x="117899" y="196738"/>
                  <a:pt x="196002" y="119028"/>
                  <a:pt x="205941" y="211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D20FCA07-195B-81B1-0E69-19889A63F8E3}"/>
              </a:ext>
            </a:extLst>
          </p:cNvPr>
          <p:cNvSpPr/>
          <p:nvPr userDrawn="1"/>
        </p:nvSpPr>
        <p:spPr>
          <a:xfrm rot="5400000">
            <a:off x="11294458" y="807676"/>
            <a:ext cx="327807" cy="150099"/>
          </a:xfrm>
          <a:custGeom>
            <a:avLst/>
            <a:gdLst>
              <a:gd name="connsiteX0" fmla="*/ 207010 w 414019"/>
              <a:gd name="connsiteY0" fmla="*/ 0 h 207356"/>
              <a:gd name="connsiteX1" fmla="*/ 414019 w 414019"/>
              <a:gd name="connsiteY1" fmla="*/ 207010 h 207356"/>
              <a:gd name="connsiteX2" fmla="*/ 410593 w 414019"/>
              <a:gd name="connsiteY2" fmla="*/ 207356 h 207356"/>
              <a:gd name="connsiteX3" fmla="*/ 410593 w 414019"/>
              <a:gd name="connsiteY3" fmla="*/ 207010 h 207356"/>
              <a:gd name="connsiteX4" fmla="*/ 0 w 414019"/>
              <a:gd name="connsiteY4" fmla="*/ 207010 h 207356"/>
              <a:gd name="connsiteX5" fmla="*/ 19860 w 414019"/>
              <a:gd name="connsiteY5" fmla="*/ 206070 h 207356"/>
              <a:gd name="connsiteX6" fmla="*/ 205941 w 414019"/>
              <a:gd name="connsiteY6" fmla="*/ 21166 h 207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019" h="207356">
                <a:moveTo>
                  <a:pt x="207010" y="0"/>
                </a:moveTo>
                <a:cubicBezTo>
                  <a:pt x="207010" y="114329"/>
                  <a:pt x="299691" y="207010"/>
                  <a:pt x="414019" y="207010"/>
                </a:cubicBezTo>
                <a:lnTo>
                  <a:pt x="410593" y="207356"/>
                </a:lnTo>
                <a:lnTo>
                  <a:pt x="410593" y="207010"/>
                </a:lnTo>
                <a:lnTo>
                  <a:pt x="0" y="207010"/>
                </a:lnTo>
                <a:lnTo>
                  <a:pt x="19860" y="206070"/>
                </a:lnTo>
                <a:cubicBezTo>
                  <a:pt x="117899" y="196738"/>
                  <a:pt x="196002" y="119028"/>
                  <a:pt x="205941" y="211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353C3DB5-9022-F45F-A270-A225EC3430B9}"/>
              </a:ext>
            </a:extLst>
          </p:cNvPr>
          <p:cNvSpPr/>
          <p:nvPr userDrawn="1"/>
        </p:nvSpPr>
        <p:spPr>
          <a:xfrm>
            <a:off x="-22424" y="1146484"/>
            <a:ext cx="2162812" cy="4565671"/>
          </a:xfrm>
          <a:custGeom>
            <a:avLst/>
            <a:gdLst>
              <a:gd name="connsiteX0" fmla="*/ 0 w 2150548"/>
              <a:gd name="connsiteY0" fmla="*/ 0 h 4565671"/>
              <a:gd name="connsiteX1" fmla="*/ 148448 w 2150548"/>
              <a:gd name="connsiteY1" fmla="*/ 3901 h 4565671"/>
              <a:gd name="connsiteX2" fmla="*/ 2130253 w 2150548"/>
              <a:gd name="connsiteY2" fmla="*/ 1461049 h 4565671"/>
              <a:gd name="connsiteX3" fmla="*/ 2150548 w 2150548"/>
              <a:gd name="connsiteY3" fmla="*/ 3049283 h 4565671"/>
              <a:gd name="connsiteX4" fmla="*/ 31633 w 2150548"/>
              <a:gd name="connsiteY4" fmla="*/ 4565671 h 4565671"/>
              <a:gd name="connsiteX5" fmla="*/ 0 w 2150548"/>
              <a:gd name="connsiteY5" fmla="*/ 4564686 h 4565671"/>
              <a:gd name="connsiteX0" fmla="*/ 0 w 2150548"/>
              <a:gd name="connsiteY0" fmla="*/ 0 h 4565671"/>
              <a:gd name="connsiteX1" fmla="*/ 148448 w 2150548"/>
              <a:gd name="connsiteY1" fmla="*/ 3901 h 4565671"/>
              <a:gd name="connsiteX2" fmla="*/ 2130253 w 2150548"/>
              <a:gd name="connsiteY2" fmla="*/ 1461049 h 4565671"/>
              <a:gd name="connsiteX3" fmla="*/ 2138680 w 2150548"/>
              <a:gd name="connsiteY3" fmla="*/ 2216476 h 4565671"/>
              <a:gd name="connsiteX4" fmla="*/ 2150548 w 2150548"/>
              <a:gd name="connsiteY4" fmla="*/ 3049283 h 4565671"/>
              <a:gd name="connsiteX5" fmla="*/ 31633 w 2150548"/>
              <a:gd name="connsiteY5" fmla="*/ 4565671 h 4565671"/>
              <a:gd name="connsiteX6" fmla="*/ 0 w 2150548"/>
              <a:gd name="connsiteY6" fmla="*/ 4564686 h 4565671"/>
              <a:gd name="connsiteX7" fmla="*/ 0 w 2150548"/>
              <a:gd name="connsiteY7" fmla="*/ 0 h 4565671"/>
              <a:gd name="connsiteX0" fmla="*/ 0 w 2150548"/>
              <a:gd name="connsiteY0" fmla="*/ 0 h 4565671"/>
              <a:gd name="connsiteX1" fmla="*/ 148448 w 2150548"/>
              <a:gd name="connsiteY1" fmla="*/ 3901 h 4565671"/>
              <a:gd name="connsiteX2" fmla="*/ 2130253 w 2150548"/>
              <a:gd name="connsiteY2" fmla="*/ 1461049 h 4565671"/>
              <a:gd name="connsiteX3" fmla="*/ 2150548 w 2150548"/>
              <a:gd name="connsiteY3" fmla="*/ 3049283 h 4565671"/>
              <a:gd name="connsiteX4" fmla="*/ 31633 w 2150548"/>
              <a:gd name="connsiteY4" fmla="*/ 4565671 h 4565671"/>
              <a:gd name="connsiteX5" fmla="*/ 0 w 2150548"/>
              <a:gd name="connsiteY5" fmla="*/ 4564686 h 4565671"/>
              <a:gd name="connsiteX6" fmla="*/ 0 w 2150548"/>
              <a:gd name="connsiteY6" fmla="*/ 0 h 4565671"/>
              <a:gd name="connsiteX0" fmla="*/ 0 w 2150548"/>
              <a:gd name="connsiteY0" fmla="*/ 0 h 4565671"/>
              <a:gd name="connsiteX1" fmla="*/ 148448 w 2150548"/>
              <a:gd name="connsiteY1" fmla="*/ 3901 h 4565671"/>
              <a:gd name="connsiteX2" fmla="*/ 2130253 w 2150548"/>
              <a:gd name="connsiteY2" fmla="*/ 1461049 h 4565671"/>
              <a:gd name="connsiteX3" fmla="*/ 2133600 w 2150548"/>
              <a:gd name="connsiteY3" fmla="*/ 2175836 h 4565671"/>
              <a:gd name="connsiteX4" fmla="*/ 2150548 w 2150548"/>
              <a:gd name="connsiteY4" fmla="*/ 3049283 h 4565671"/>
              <a:gd name="connsiteX5" fmla="*/ 31633 w 2150548"/>
              <a:gd name="connsiteY5" fmla="*/ 4565671 h 4565671"/>
              <a:gd name="connsiteX6" fmla="*/ 0 w 2150548"/>
              <a:gd name="connsiteY6" fmla="*/ 4564686 h 4565671"/>
              <a:gd name="connsiteX7" fmla="*/ 0 w 2150548"/>
              <a:gd name="connsiteY7" fmla="*/ 0 h 4565671"/>
              <a:gd name="connsiteX0" fmla="*/ 2133600 w 2225040"/>
              <a:gd name="connsiteY0" fmla="*/ 2175836 h 4565671"/>
              <a:gd name="connsiteX1" fmla="*/ 2150548 w 2225040"/>
              <a:gd name="connsiteY1" fmla="*/ 3049283 h 4565671"/>
              <a:gd name="connsiteX2" fmla="*/ 31633 w 2225040"/>
              <a:gd name="connsiteY2" fmla="*/ 4565671 h 4565671"/>
              <a:gd name="connsiteX3" fmla="*/ 0 w 2225040"/>
              <a:gd name="connsiteY3" fmla="*/ 4564686 h 4565671"/>
              <a:gd name="connsiteX4" fmla="*/ 0 w 2225040"/>
              <a:gd name="connsiteY4" fmla="*/ 0 h 4565671"/>
              <a:gd name="connsiteX5" fmla="*/ 148448 w 2225040"/>
              <a:gd name="connsiteY5" fmla="*/ 3901 h 4565671"/>
              <a:gd name="connsiteX6" fmla="*/ 2130253 w 2225040"/>
              <a:gd name="connsiteY6" fmla="*/ 1461049 h 4565671"/>
              <a:gd name="connsiteX7" fmla="*/ 2225040 w 2225040"/>
              <a:gd name="connsiteY7" fmla="*/ 2267276 h 4565671"/>
              <a:gd name="connsiteX0" fmla="*/ 2133600 w 2150548"/>
              <a:gd name="connsiteY0" fmla="*/ 2175836 h 4565671"/>
              <a:gd name="connsiteX1" fmla="*/ 2150548 w 2150548"/>
              <a:gd name="connsiteY1" fmla="*/ 3049283 h 4565671"/>
              <a:gd name="connsiteX2" fmla="*/ 31633 w 2150548"/>
              <a:gd name="connsiteY2" fmla="*/ 4565671 h 4565671"/>
              <a:gd name="connsiteX3" fmla="*/ 0 w 2150548"/>
              <a:gd name="connsiteY3" fmla="*/ 4564686 h 4565671"/>
              <a:gd name="connsiteX4" fmla="*/ 0 w 2150548"/>
              <a:gd name="connsiteY4" fmla="*/ 0 h 4565671"/>
              <a:gd name="connsiteX5" fmla="*/ 148448 w 2150548"/>
              <a:gd name="connsiteY5" fmla="*/ 3901 h 4565671"/>
              <a:gd name="connsiteX6" fmla="*/ 2130253 w 2150548"/>
              <a:gd name="connsiteY6" fmla="*/ 1461049 h 4565671"/>
              <a:gd name="connsiteX0" fmla="*/ 2150548 w 2150548"/>
              <a:gd name="connsiteY0" fmla="*/ 3049283 h 4565671"/>
              <a:gd name="connsiteX1" fmla="*/ 31633 w 2150548"/>
              <a:gd name="connsiteY1" fmla="*/ 4565671 h 4565671"/>
              <a:gd name="connsiteX2" fmla="*/ 0 w 2150548"/>
              <a:gd name="connsiteY2" fmla="*/ 4564686 h 4565671"/>
              <a:gd name="connsiteX3" fmla="*/ 0 w 2150548"/>
              <a:gd name="connsiteY3" fmla="*/ 0 h 4565671"/>
              <a:gd name="connsiteX4" fmla="*/ 148448 w 2150548"/>
              <a:gd name="connsiteY4" fmla="*/ 3901 h 4565671"/>
              <a:gd name="connsiteX5" fmla="*/ 2130253 w 2150548"/>
              <a:gd name="connsiteY5" fmla="*/ 1461049 h 4565671"/>
              <a:gd name="connsiteX0" fmla="*/ 2160708 w 2160708"/>
              <a:gd name="connsiteY0" fmla="*/ 3049283 h 4565671"/>
              <a:gd name="connsiteX1" fmla="*/ 41793 w 2160708"/>
              <a:gd name="connsiteY1" fmla="*/ 4565671 h 4565671"/>
              <a:gd name="connsiteX2" fmla="*/ 10160 w 2160708"/>
              <a:gd name="connsiteY2" fmla="*/ 4564686 h 4565671"/>
              <a:gd name="connsiteX3" fmla="*/ 0 w 2160708"/>
              <a:gd name="connsiteY3" fmla="*/ 2282516 h 4565671"/>
              <a:gd name="connsiteX4" fmla="*/ 10160 w 2160708"/>
              <a:gd name="connsiteY4" fmla="*/ 0 h 4565671"/>
              <a:gd name="connsiteX5" fmla="*/ 158608 w 2160708"/>
              <a:gd name="connsiteY5" fmla="*/ 3901 h 4565671"/>
              <a:gd name="connsiteX6" fmla="*/ 2140413 w 2160708"/>
              <a:gd name="connsiteY6" fmla="*/ 1461049 h 4565671"/>
              <a:gd name="connsiteX0" fmla="*/ 2162954 w 2162954"/>
              <a:gd name="connsiteY0" fmla="*/ 3049283 h 4565671"/>
              <a:gd name="connsiteX1" fmla="*/ 44039 w 2162954"/>
              <a:gd name="connsiteY1" fmla="*/ 4565671 h 4565671"/>
              <a:gd name="connsiteX2" fmla="*/ 12406 w 2162954"/>
              <a:gd name="connsiteY2" fmla="*/ 4564686 h 4565671"/>
              <a:gd name="connsiteX3" fmla="*/ 2246 w 2162954"/>
              <a:gd name="connsiteY3" fmla="*/ 2282516 h 4565671"/>
              <a:gd name="connsiteX4" fmla="*/ 7326 w 2162954"/>
              <a:gd name="connsiteY4" fmla="*/ 1210636 h 4565671"/>
              <a:gd name="connsiteX5" fmla="*/ 12406 w 2162954"/>
              <a:gd name="connsiteY5" fmla="*/ 0 h 4565671"/>
              <a:gd name="connsiteX6" fmla="*/ 160854 w 2162954"/>
              <a:gd name="connsiteY6" fmla="*/ 3901 h 4565671"/>
              <a:gd name="connsiteX7" fmla="*/ 2142659 w 2162954"/>
              <a:gd name="connsiteY7" fmla="*/ 1461049 h 4565671"/>
              <a:gd name="connsiteX0" fmla="*/ 2165664 w 2165664"/>
              <a:gd name="connsiteY0" fmla="*/ 3049283 h 4565671"/>
              <a:gd name="connsiteX1" fmla="*/ 46749 w 2165664"/>
              <a:gd name="connsiteY1" fmla="*/ 4565671 h 4565671"/>
              <a:gd name="connsiteX2" fmla="*/ 15116 w 2165664"/>
              <a:gd name="connsiteY2" fmla="*/ 4564686 h 4565671"/>
              <a:gd name="connsiteX3" fmla="*/ 4956 w 2165664"/>
              <a:gd name="connsiteY3" fmla="*/ 2282516 h 4565671"/>
              <a:gd name="connsiteX4" fmla="*/ 15116 w 2165664"/>
              <a:gd name="connsiteY4" fmla="*/ 0 h 4565671"/>
              <a:gd name="connsiteX5" fmla="*/ 163564 w 2165664"/>
              <a:gd name="connsiteY5" fmla="*/ 3901 h 4565671"/>
              <a:gd name="connsiteX6" fmla="*/ 2145369 w 2165664"/>
              <a:gd name="connsiteY6" fmla="*/ 1461049 h 4565671"/>
              <a:gd name="connsiteX0" fmla="*/ 2162812 w 2162812"/>
              <a:gd name="connsiteY0" fmla="*/ 3049283 h 4565671"/>
              <a:gd name="connsiteX1" fmla="*/ 43897 w 2162812"/>
              <a:gd name="connsiteY1" fmla="*/ 4565671 h 4565671"/>
              <a:gd name="connsiteX2" fmla="*/ 12264 w 2162812"/>
              <a:gd name="connsiteY2" fmla="*/ 4564686 h 4565671"/>
              <a:gd name="connsiteX3" fmla="*/ 12264 w 2162812"/>
              <a:gd name="connsiteY3" fmla="*/ 0 h 4565671"/>
              <a:gd name="connsiteX4" fmla="*/ 160712 w 2162812"/>
              <a:gd name="connsiteY4" fmla="*/ 3901 h 4565671"/>
              <a:gd name="connsiteX5" fmla="*/ 2142517 w 2162812"/>
              <a:gd name="connsiteY5" fmla="*/ 1461049 h 4565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2812" h="4565671">
                <a:moveTo>
                  <a:pt x="2162812" y="3049283"/>
                </a:moveTo>
                <a:cubicBezTo>
                  <a:pt x="1838004" y="3960272"/>
                  <a:pt x="983013" y="4553196"/>
                  <a:pt x="43897" y="4565671"/>
                </a:cubicBezTo>
                <a:lnTo>
                  <a:pt x="12264" y="4564686"/>
                </a:lnTo>
                <a:cubicBezTo>
                  <a:pt x="6992" y="3803741"/>
                  <a:pt x="-12477" y="760131"/>
                  <a:pt x="12264" y="0"/>
                </a:cubicBezTo>
                <a:lnTo>
                  <a:pt x="160712" y="3901"/>
                </a:lnTo>
                <a:cubicBezTo>
                  <a:pt x="1031370" y="60428"/>
                  <a:pt x="1816286" y="615057"/>
                  <a:pt x="2142517" y="1461049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587E8087-2AFF-1F4B-7C85-E41CBCECDCBA}"/>
              </a:ext>
            </a:extLst>
          </p:cNvPr>
          <p:cNvSpPr/>
          <p:nvPr userDrawn="1"/>
        </p:nvSpPr>
        <p:spPr>
          <a:xfrm rot="19812287">
            <a:off x="3844070" y="1041029"/>
            <a:ext cx="1692275" cy="1692275"/>
          </a:xfrm>
          <a:custGeom>
            <a:avLst/>
            <a:gdLst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846138 w 1692275"/>
              <a:gd name="connsiteY3" fmla="*/ 1692275 h 1692275"/>
              <a:gd name="connsiteX4" fmla="*/ 0 w 1692275"/>
              <a:gd name="connsiteY4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261592 w 1692275"/>
              <a:gd name="connsiteY3" fmla="*/ 1276103 h 1692275"/>
              <a:gd name="connsiteX4" fmla="*/ 846138 w 1692275"/>
              <a:gd name="connsiteY4" fmla="*/ 1692275 h 1692275"/>
              <a:gd name="connsiteX5" fmla="*/ 0 w 1692275"/>
              <a:gd name="connsiteY5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846138 w 1692275"/>
              <a:gd name="connsiteY5" fmla="*/ 1692275 h 1692275"/>
              <a:gd name="connsiteX6" fmla="*/ 0 w 1692275"/>
              <a:gd name="connsiteY6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1116937 w 1692275"/>
              <a:gd name="connsiteY5" fmla="*/ 1420111 h 1692275"/>
              <a:gd name="connsiteX6" fmla="*/ 846138 w 1692275"/>
              <a:gd name="connsiteY6" fmla="*/ 1692275 h 1692275"/>
              <a:gd name="connsiteX7" fmla="*/ 0 w 1692275"/>
              <a:gd name="connsiteY7" fmla="*/ 846138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7" fmla="*/ 1353032 w 1692275"/>
              <a:gd name="connsiteY7" fmla="*/ 1367543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0" fmla="*/ 1116937 w 1692275"/>
              <a:gd name="connsiteY0" fmla="*/ 1420111 h 1692275"/>
              <a:gd name="connsiteX1" fmla="*/ 846138 w 1692275"/>
              <a:gd name="connsiteY1" fmla="*/ 1692275 h 1692275"/>
              <a:gd name="connsiteX2" fmla="*/ 0 w 1692275"/>
              <a:gd name="connsiteY2" fmla="*/ 846138 h 1692275"/>
              <a:gd name="connsiteX3" fmla="*/ 846138 w 1692275"/>
              <a:gd name="connsiteY3" fmla="*/ 0 h 1692275"/>
              <a:gd name="connsiteX4" fmla="*/ 1692275 w 1692275"/>
              <a:gd name="connsiteY4" fmla="*/ 846138 h 1692275"/>
              <a:gd name="connsiteX5" fmla="*/ 1561145 w 1692275"/>
              <a:gd name="connsiteY5" fmla="*/ 982978 h 169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2275" h="1692275">
                <a:moveTo>
                  <a:pt x="1116937" y="1420111"/>
                </a:moveTo>
                <a:lnTo>
                  <a:pt x="846138" y="1692275"/>
                </a:lnTo>
                <a:lnTo>
                  <a:pt x="0" y="846138"/>
                </a:lnTo>
                <a:lnTo>
                  <a:pt x="846138" y="0"/>
                </a:lnTo>
                <a:lnTo>
                  <a:pt x="1692275" y="846138"/>
                </a:lnTo>
                <a:lnTo>
                  <a:pt x="1561145" y="982978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422E6E26-06DB-95F0-A4F1-5282D9022844}"/>
              </a:ext>
            </a:extLst>
          </p:cNvPr>
          <p:cNvSpPr/>
          <p:nvPr userDrawn="1"/>
        </p:nvSpPr>
        <p:spPr>
          <a:xfrm>
            <a:off x="5122352" y="1320161"/>
            <a:ext cx="161090" cy="161091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127000">
              <a:schemeClr val="accent1">
                <a:lumMod val="40000"/>
                <a:lumOff val="6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1E71A027-670A-BF0A-D355-6B00EBB895C1}"/>
              </a:ext>
            </a:extLst>
          </p:cNvPr>
          <p:cNvSpPr/>
          <p:nvPr userDrawn="1"/>
        </p:nvSpPr>
        <p:spPr>
          <a:xfrm rot="19812287">
            <a:off x="6854963" y="1830342"/>
            <a:ext cx="1692275" cy="1692275"/>
          </a:xfrm>
          <a:custGeom>
            <a:avLst/>
            <a:gdLst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846138 w 1692275"/>
              <a:gd name="connsiteY3" fmla="*/ 1692275 h 1692275"/>
              <a:gd name="connsiteX4" fmla="*/ 0 w 1692275"/>
              <a:gd name="connsiteY4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261592 w 1692275"/>
              <a:gd name="connsiteY3" fmla="*/ 1276103 h 1692275"/>
              <a:gd name="connsiteX4" fmla="*/ 846138 w 1692275"/>
              <a:gd name="connsiteY4" fmla="*/ 1692275 h 1692275"/>
              <a:gd name="connsiteX5" fmla="*/ 0 w 1692275"/>
              <a:gd name="connsiteY5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846138 w 1692275"/>
              <a:gd name="connsiteY5" fmla="*/ 1692275 h 1692275"/>
              <a:gd name="connsiteX6" fmla="*/ 0 w 1692275"/>
              <a:gd name="connsiteY6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1116937 w 1692275"/>
              <a:gd name="connsiteY5" fmla="*/ 1420111 h 1692275"/>
              <a:gd name="connsiteX6" fmla="*/ 846138 w 1692275"/>
              <a:gd name="connsiteY6" fmla="*/ 1692275 h 1692275"/>
              <a:gd name="connsiteX7" fmla="*/ 0 w 1692275"/>
              <a:gd name="connsiteY7" fmla="*/ 846138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7" fmla="*/ 1353032 w 1692275"/>
              <a:gd name="connsiteY7" fmla="*/ 1367543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0" fmla="*/ 1116937 w 1692275"/>
              <a:gd name="connsiteY0" fmla="*/ 1420111 h 1692275"/>
              <a:gd name="connsiteX1" fmla="*/ 846138 w 1692275"/>
              <a:gd name="connsiteY1" fmla="*/ 1692275 h 1692275"/>
              <a:gd name="connsiteX2" fmla="*/ 0 w 1692275"/>
              <a:gd name="connsiteY2" fmla="*/ 846138 h 1692275"/>
              <a:gd name="connsiteX3" fmla="*/ 846138 w 1692275"/>
              <a:gd name="connsiteY3" fmla="*/ 0 h 1692275"/>
              <a:gd name="connsiteX4" fmla="*/ 1692275 w 1692275"/>
              <a:gd name="connsiteY4" fmla="*/ 846138 h 1692275"/>
              <a:gd name="connsiteX5" fmla="*/ 1561145 w 1692275"/>
              <a:gd name="connsiteY5" fmla="*/ 982978 h 169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2275" h="1692275">
                <a:moveTo>
                  <a:pt x="1116937" y="1420111"/>
                </a:moveTo>
                <a:lnTo>
                  <a:pt x="846138" y="1692275"/>
                </a:lnTo>
                <a:lnTo>
                  <a:pt x="0" y="846138"/>
                </a:lnTo>
                <a:lnTo>
                  <a:pt x="846138" y="0"/>
                </a:lnTo>
                <a:lnTo>
                  <a:pt x="1692275" y="846138"/>
                </a:lnTo>
                <a:lnTo>
                  <a:pt x="1561145" y="982978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EE24EE84-4440-2694-5E90-7FA3F62A5F9A}"/>
              </a:ext>
            </a:extLst>
          </p:cNvPr>
          <p:cNvSpPr/>
          <p:nvPr userDrawn="1"/>
        </p:nvSpPr>
        <p:spPr>
          <a:xfrm>
            <a:off x="8133245" y="2109474"/>
            <a:ext cx="161090" cy="161091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127000">
              <a:schemeClr val="accent1">
                <a:lumMod val="40000"/>
                <a:lumOff val="6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5198AAF7-A657-309D-787B-FF87E7A7C83D}"/>
              </a:ext>
            </a:extLst>
          </p:cNvPr>
          <p:cNvSpPr/>
          <p:nvPr userDrawn="1"/>
        </p:nvSpPr>
        <p:spPr>
          <a:xfrm rot="19812287">
            <a:off x="4742503" y="3861703"/>
            <a:ext cx="1692275" cy="1692275"/>
          </a:xfrm>
          <a:custGeom>
            <a:avLst/>
            <a:gdLst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846138 w 1692275"/>
              <a:gd name="connsiteY3" fmla="*/ 1692275 h 1692275"/>
              <a:gd name="connsiteX4" fmla="*/ 0 w 1692275"/>
              <a:gd name="connsiteY4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261592 w 1692275"/>
              <a:gd name="connsiteY3" fmla="*/ 1276103 h 1692275"/>
              <a:gd name="connsiteX4" fmla="*/ 846138 w 1692275"/>
              <a:gd name="connsiteY4" fmla="*/ 1692275 h 1692275"/>
              <a:gd name="connsiteX5" fmla="*/ 0 w 1692275"/>
              <a:gd name="connsiteY5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846138 w 1692275"/>
              <a:gd name="connsiteY5" fmla="*/ 1692275 h 1692275"/>
              <a:gd name="connsiteX6" fmla="*/ 0 w 1692275"/>
              <a:gd name="connsiteY6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1116937 w 1692275"/>
              <a:gd name="connsiteY5" fmla="*/ 1420111 h 1692275"/>
              <a:gd name="connsiteX6" fmla="*/ 846138 w 1692275"/>
              <a:gd name="connsiteY6" fmla="*/ 1692275 h 1692275"/>
              <a:gd name="connsiteX7" fmla="*/ 0 w 1692275"/>
              <a:gd name="connsiteY7" fmla="*/ 846138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7" fmla="*/ 1353032 w 1692275"/>
              <a:gd name="connsiteY7" fmla="*/ 1367543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0" fmla="*/ 1116937 w 1692275"/>
              <a:gd name="connsiteY0" fmla="*/ 1420111 h 1692275"/>
              <a:gd name="connsiteX1" fmla="*/ 846138 w 1692275"/>
              <a:gd name="connsiteY1" fmla="*/ 1692275 h 1692275"/>
              <a:gd name="connsiteX2" fmla="*/ 0 w 1692275"/>
              <a:gd name="connsiteY2" fmla="*/ 846138 h 1692275"/>
              <a:gd name="connsiteX3" fmla="*/ 846138 w 1692275"/>
              <a:gd name="connsiteY3" fmla="*/ 0 h 1692275"/>
              <a:gd name="connsiteX4" fmla="*/ 1692275 w 1692275"/>
              <a:gd name="connsiteY4" fmla="*/ 846138 h 1692275"/>
              <a:gd name="connsiteX5" fmla="*/ 1561145 w 1692275"/>
              <a:gd name="connsiteY5" fmla="*/ 982978 h 169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2275" h="1692275">
                <a:moveTo>
                  <a:pt x="1116937" y="1420111"/>
                </a:moveTo>
                <a:lnTo>
                  <a:pt x="846138" y="1692275"/>
                </a:lnTo>
                <a:lnTo>
                  <a:pt x="0" y="846138"/>
                </a:lnTo>
                <a:lnTo>
                  <a:pt x="846138" y="0"/>
                </a:lnTo>
                <a:lnTo>
                  <a:pt x="1692275" y="846138"/>
                </a:lnTo>
                <a:lnTo>
                  <a:pt x="1561145" y="982978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006BE9E0-FA85-991E-5FDE-F20C9B57349E}"/>
              </a:ext>
            </a:extLst>
          </p:cNvPr>
          <p:cNvSpPr/>
          <p:nvPr userDrawn="1"/>
        </p:nvSpPr>
        <p:spPr>
          <a:xfrm>
            <a:off x="6020785" y="4140835"/>
            <a:ext cx="161090" cy="161091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127000">
              <a:schemeClr val="accent1">
                <a:lumMod val="40000"/>
                <a:lumOff val="6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F638E327-33F3-DC73-6013-E7B333668C82}"/>
              </a:ext>
            </a:extLst>
          </p:cNvPr>
          <p:cNvSpPr/>
          <p:nvPr userDrawn="1"/>
        </p:nvSpPr>
        <p:spPr>
          <a:xfrm rot="19812287">
            <a:off x="7498306" y="4543425"/>
            <a:ext cx="1692275" cy="1692275"/>
          </a:xfrm>
          <a:custGeom>
            <a:avLst/>
            <a:gdLst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846138 w 1692275"/>
              <a:gd name="connsiteY3" fmla="*/ 1692275 h 1692275"/>
              <a:gd name="connsiteX4" fmla="*/ 0 w 1692275"/>
              <a:gd name="connsiteY4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261592 w 1692275"/>
              <a:gd name="connsiteY3" fmla="*/ 1276103 h 1692275"/>
              <a:gd name="connsiteX4" fmla="*/ 846138 w 1692275"/>
              <a:gd name="connsiteY4" fmla="*/ 1692275 h 1692275"/>
              <a:gd name="connsiteX5" fmla="*/ 0 w 1692275"/>
              <a:gd name="connsiteY5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846138 w 1692275"/>
              <a:gd name="connsiteY5" fmla="*/ 1692275 h 1692275"/>
              <a:gd name="connsiteX6" fmla="*/ 0 w 1692275"/>
              <a:gd name="connsiteY6" fmla="*/ 846138 h 1692275"/>
              <a:gd name="connsiteX0" fmla="*/ 0 w 1692275"/>
              <a:gd name="connsiteY0" fmla="*/ 846138 h 1692275"/>
              <a:gd name="connsiteX1" fmla="*/ 846138 w 1692275"/>
              <a:gd name="connsiteY1" fmla="*/ 0 h 1692275"/>
              <a:gd name="connsiteX2" fmla="*/ 1692275 w 1692275"/>
              <a:gd name="connsiteY2" fmla="*/ 846138 h 1692275"/>
              <a:gd name="connsiteX3" fmla="*/ 1561145 w 1692275"/>
              <a:gd name="connsiteY3" fmla="*/ 982978 h 1692275"/>
              <a:gd name="connsiteX4" fmla="*/ 1261592 w 1692275"/>
              <a:gd name="connsiteY4" fmla="*/ 1276103 h 1692275"/>
              <a:gd name="connsiteX5" fmla="*/ 1116937 w 1692275"/>
              <a:gd name="connsiteY5" fmla="*/ 1420111 h 1692275"/>
              <a:gd name="connsiteX6" fmla="*/ 846138 w 1692275"/>
              <a:gd name="connsiteY6" fmla="*/ 1692275 h 1692275"/>
              <a:gd name="connsiteX7" fmla="*/ 0 w 1692275"/>
              <a:gd name="connsiteY7" fmla="*/ 846138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7" fmla="*/ 1353032 w 1692275"/>
              <a:gd name="connsiteY7" fmla="*/ 1367543 h 1692275"/>
              <a:gd name="connsiteX0" fmla="*/ 1261592 w 1692275"/>
              <a:gd name="connsiteY0" fmla="*/ 1276103 h 1692275"/>
              <a:gd name="connsiteX1" fmla="*/ 1116937 w 1692275"/>
              <a:gd name="connsiteY1" fmla="*/ 1420111 h 1692275"/>
              <a:gd name="connsiteX2" fmla="*/ 846138 w 1692275"/>
              <a:gd name="connsiteY2" fmla="*/ 1692275 h 1692275"/>
              <a:gd name="connsiteX3" fmla="*/ 0 w 1692275"/>
              <a:gd name="connsiteY3" fmla="*/ 846138 h 1692275"/>
              <a:gd name="connsiteX4" fmla="*/ 846138 w 1692275"/>
              <a:gd name="connsiteY4" fmla="*/ 0 h 1692275"/>
              <a:gd name="connsiteX5" fmla="*/ 1692275 w 1692275"/>
              <a:gd name="connsiteY5" fmla="*/ 846138 h 1692275"/>
              <a:gd name="connsiteX6" fmla="*/ 1561145 w 1692275"/>
              <a:gd name="connsiteY6" fmla="*/ 982978 h 1692275"/>
              <a:gd name="connsiteX0" fmla="*/ 1116937 w 1692275"/>
              <a:gd name="connsiteY0" fmla="*/ 1420111 h 1692275"/>
              <a:gd name="connsiteX1" fmla="*/ 846138 w 1692275"/>
              <a:gd name="connsiteY1" fmla="*/ 1692275 h 1692275"/>
              <a:gd name="connsiteX2" fmla="*/ 0 w 1692275"/>
              <a:gd name="connsiteY2" fmla="*/ 846138 h 1692275"/>
              <a:gd name="connsiteX3" fmla="*/ 846138 w 1692275"/>
              <a:gd name="connsiteY3" fmla="*/ 0 h 1692275"/>
              <a:gd name="connsiteX4" fmla="*/ 1692275 w 1692275"/>
              <a:gd name="connsiteY4" fmla="*/ 846138 h 1692275"/>
              <a:gd name="connsiteX5" fmla="*/ 1561145 w 1692275"/>
              <a:gd name="connsiteY5" fmla="*/ 982978 h 169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2275" h="1692275">
                <a:moveTo>
                  <a:pt x="1116937" y="1420111"/>
                </a:moveTo>
                <a:lnTo>
                  <a:pt x="846138" y="1692275"/>
                </a:lnTo>
                <a:lnTo>
                  <a:pt x="0" y="846138"/>
                </a:lnTo>
                <a:lnTo>
                  <a:pt x="846138" y="0"/>
                </a:lnTo>
                <a:lnTo>
                  <a:pt x="1692275" y="846138"/>
                </a:lnTo>
                <a:lnTo>
                  <a:pt x="1561145" y="982978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F8D00433-63D8-8CF3-13C1-263291E2FBD8}"/>
              </a:ext>
            </a:extLst>
          </p:cNvPr>
          <p:cNvSpPr/>
          <p:nvPr userDrawn="1"/>
        </p:nvSpPr>
        <p:spPr>
          <a:xfrm>
            <a:off x="8776588" y="4822557"/>
            <a:ext cx="161090" cy="161091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127000">
              <a:schemeClr val="accent1">
                <a:lumMod val="40000"/>
                <a:lumOff val="60000"/>
                <a:alpha val="2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9387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3FBBCD51-BF85-312B-A014-ABB7D3C87E96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C28253AD-F975-5046-3B6F-BB868A7936EC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B2950D94-57DE-A948-EE1F-7BB423B2E77B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F33CD9D-94C5-61BC-07BF-DDDD9F031F86}"/>
              </a:ext>
            </a:extLst>
          </p:cNvPr>
          <p:cNvGrpSpPr/>
          <p:nvPr userDrawn="1"/>
        </p:nvGrpSpPr>
        <p:grpSpPr>
          <a:xfrm>
            <a:off x="673101" y="640897"/>
            <a:ext cx="886460" cy="387802"/>
            <a:chOff x="673100" y="624438"/>
            <a:chExt cx="924083" cy="404261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78D2170-89C4-9890-1D3A-475F6355C02A}"/>
                </a:ext>
              </a:extLst>
            </p:cNvPr>
            <p:cNvSpPr/>
            <p:nvPr/>
          </p:nvSpPr>
          <p:spPr>
            <a:xfrm>
              <a:off x="673100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0631CFFB-2DC5-CAB1-5469-06D0432A9CB2}"/>
                </a:ext>
              </a:extLst>
            </p:cNvPr>
            <p:cNvSpPr/>
            <p:nvPr/>
          </p:nvSpPr>
          <p:spPr>
            <a:xfrm>
              <a:off x="933011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5827EA4E-DD51-6034-91C3-137DA95BCCDC}"/>
                </a:ext>
              </a:extLst>
            </p:cNvPr>
            <p:cNvSpPr/>
            <p:nvPr/>
          </p:nvSpPr>
          <p:spPr>
            <a:xfrm>
              <a:off x="1192922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2F29F248-AEFB-50BB-0B77-4BAF0F996162}"/>
              </a:ext>
            </a:extLst>
          </p:cNvPr>
          <p:cNvGrpSpPr/>
          <p:nvPr userDrawn="1"/>
        </p:nvGrpSpPr>
        <p:grpSpPr>
          <a:xfrm rot="16200000" flipV="1">
            <a:off x="10924264" y="5640916"/>
            <a:ext cx="446745" cy="986367"/>
            <a:chOff x="107950" y="3604798"/>
            <a:chExt cx="1108513" cy="2152753"/>
          </a:xfrm>
        </p:grpSpPr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F9196CB4-8E5A-8C82-E9B0-D20AA0B7BEB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82846" y="4814305"/>
              <a:ext cx="1886492" cy="0"/>
            </a:xfrm>
            <a:prstGeom prst="lin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3" name="弧形 42">
              <a:extLst>
                <a:ext uri="{FF2B5EF4-FFF2-40B4-BE49-F238E27FC236}">
                  <a16:creationId xmlns:a16="http://schemas.microsoft.com/office/drawing/2014/main" id="{DEF5F1C6-B8BB-E621-047F-A2E26ABA4A38}"/>
                </a:ext>
              </a:extLst>
            </p:cNvPr>
            <p:cNvSpPr/>
            <p:nvPr/>
          </p:nvSpPr>
          <p:spPr>
            <a:xfrm rot="16200000" flipH="1">
              <a:off x="673977" y="3594834"/>
              <a:ext cx="532522" cy="552450"/>
            </a:xfrm>
            <a:prstGeom prst="arc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弧形 43">
              <a:extLst>
                <a:ext uri="{FF2B5EF4-FFF2-40B4-BE49-F238E27FC236}">
                  <a16:creationId xmlns:a16="http://schemas.microsoft.com/office/drawing/2014/main" id="{FD3C7B0F-56EB-2D9A-5B3E-E2AB6802E22C}"/>
                </a:ext>
              </a:extLst>
            </p:cNvPr>
            <p:cNvSpPr/>
            <p:nvPr/>
          </p:nvSpPr>
          <p:spPr>
            <a:xfrm rot="5400000">
              <a:off x="117914" y="3594834"/>
              <a:ext cx="532522" cy="552450"/>
            </a:xfrm>
            <a:prstGeom prst="arc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E35D333E-E7B8-24BE-B2A6-6F42B46B63A2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2985" y="899597"/>
            <a:ext cx="2409264" cy="2409264"/>
          </a:xfrm>
          <a:prstGeom prst="line">
            <a:avLst/>
          </a:prstGeom>
          <a:ln w="25400"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菱形 48">
            <a:extLst>
              <a:ext uri="{FF2B5EF4-FFF2-40B4-BE49-F238E27FC236}">
                <a16:creationId xmlns:a16="http://schemas.microsoft.com/office/drawing/2014/main" id="{703543A5-3FAB-026E-56A3-1732944E1CBF}"/>
              </a:ext>
            </a:extLst>
          </p:cNvPr>
          <p:cNvSpPr/>
          <p:nvPr userDrawn="1"/>
        </p:nvSpPr>
        <p:spPr>
          <a:xfrm>
            <a:off x="3594198" y="3275262"/>
            <a:ext cx="52388" cy="5238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424ABE9D-5C49-1FDD-596F-3375C0BDA85B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594199" y="3530353"/>
            <a:ext cx="2409264" cy="2409264"/>
          </a:xfrm>
          <a:prstGeom prst="line">
            <a:avLst/>
          </a:prstGeom>
          <a:ln w="25400"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菱形 50">
            <a:extLst>
              <a:ext uri="{FF2B5EF4-FFF2-40B4-BE49-F238E27FC236}">
                <a16:creationId xmlns:a16="http://schemas.microsoft.com/office/drawing/2014/main" id="{72AD8826-03C0-E07C-E6D9-151EE5EDE7C8}"/>
              </a:ext>
            </a:extLst>
          </p:cNvPr>
          <p:cNvSpPr/>
          <p:nvPr userDrawn="1"/>
        </p:nvSpPr>
        <p:spPr>
          <a:xfrm rot="16200000">
            <a:off x="5967485" y="5901785"/>
            <a:ext cx="52388" cy="5238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ED1E3A73-A247-7BA9-8C00-014552851341}"/>
              </a:ext>
            </a:extLst>
          </p:cNvPr>
          <p:cNvCxnSpPr>
            <a:cxnSpLocks/>
          </p:cNvCxnSpPr>
          <p:nvPr userDrawn="1"/>
        </p:nvCxnSpPr>
        <p:spPr>
          <a:xfrm flipV="1">
            <a:off x="6169751" y="3549140"/>
            <a:ext cx="2409264" cy="2409264"/>
          </a:xfrm>
          <a:prstGeom prst="line">
            <a:avLst/>
          </a:prstGeom>
          <a:ln w="25400"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菱形 52">
            <a:extLst>
              <a:ext uri="{FF2B5EF4-FFF2-40B4-BE49-F238E27FC236}">
                <a16:creationId xmlns:a16="http://schemas.microsoft.com/office/drawing/2014/main" id="{68BFD863-60B0-E446-FD38-DD29F870FA93}"/>
              </a:ext>
            </a:extLst>
          </p:cNvPr>
          <p:cNvSpPr/>
          <p:nvPr userDrawn="1"/>
        </p:nvSpPr>
        <p:spPr>
          <a:xfrm flipH="1" flipV="1">
            <a:off x="8541181" y="3532732"/>
            <a:ext cx="52388" cy="5238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74C1187A-6914-3B6C-E94E-E069AEE2433B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6188539" y="918386"/>
            <a:ext cx="2409264" cy="2409264"/>
          </a:xfrm>
          <a:prstGeom prst="line">
            <a:avLst/>
          </a:prstGeom>
          <a:ln w="25400"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菱形 54">
            <a:extLst>
              <a:ext uri="{FF2B5EF4-FFF2-40B4-BE49-F238E27FC236}">
                <a16:creationId xmlns:a16="http://schemas.microsoft.com/office/drawing/2014/main" id="{0CE051FB-41FE-0DBD-C12E-504668E92F5D}"/>
              </a:ext>
            </a:extLst>
          </p:cNvPr>
          <p:cNvSpPr/>
          <p:nvPr userDrawn="1"/>
        </p:nvSpPr>
        <p:spPr>
          <a:xfrm rot="16200000" flipH="1" flipV="1">
            <a:off x="6171072" y="899598"/>
            <a:ext cx="52388" cy="5238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5821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1554E278-5321-FC8B-1302-20987EFA5002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1D5F05C8-08C9-5EFE-A319-EB116293FC15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07D17CDD-D698-58BE-8309-8E28592091C0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723BAE2A-9624-9656-DD3E-071C07923F52}"/>
              </a:ext>
            </a:extLst>
          </p:cNvPr>
          <p:cNvGrpSpPr/>
          <p:nvPr userDrawn="1"/>
        </p:nvGrpSpPr>
        <p:grpSpPr>
          <a:xfrm>
            <a:off x="10775950" y="374705"/>
            <a:ext cx="742950" cy="653065"/>
            <a:chOff x="1528145" y="2564345"/>
            <a:chExt cx="581703" cy="511326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2D430B5-D241-25A2-34C8-D7C0D1902DBD}"/>
                </a:ext>
              </a:extLst>
            </p:cNvPr>
            <p:cNvSpPr/>
            <p:nvPr/>
          </p:nvSpPr>
          <p:spPr>
            <a:xfrm>
              <a:off x="1528145" y="2564345"/>
              <a:ext cx="387802" cy="387802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A0BA02D-C102-9A00-CA5C-C95F12696A2D}"/>
                </a:ext>
              </a:extLst>
            </p:cNvPr>
            <p:cNvSpPr/>
            <p:nvPr/>
          </p:nvSpPr>
          <p:spPr>
            <a:xfrm>
              <a:off x="1722046" y="2687869"/>
              <a:ext cx="387802" cy="387802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83190E7-894E-8B11-9D85-6F9DE7427368}"/>
              </a:ext>
            </a:extLst>
          </p:cNvPr>
          <p:cNvCxnSpPr>
            <a:cxnSpLocks/>
          </p:cNvCxnSpPr>
          <p:nvPr userDrawn="1"/>
        </p:nvCxnSpPr>
        <p:spPr>
          <a:xfrm>
            <a:off x="10775950" y="6134827"/>
            <a:ext cx="742872" cy="0"/>
          </a:xfrm>
          <a:prstGeom prst="lin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9D41FD04-6025-6E47-C08D-3D337153A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0" y="101529"/>
            <a:ext cx="10389038" cy="1325563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>
            <a:lvl1pPr>
              <a:defRPr lang="zh-CN" altLang="en-US"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42782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致谢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5598A45C-F991-6953-F007-7E7E154BBB23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AE8449F-B934-D2B5-D5F7-71A5FFF2F27C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57B4739A-9620-C346-C77D-D75CF3DB74BB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7DC3F6-3263-BFEA-6004-71B0BF19C5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100" y="784860"/>
            <a:ext cx="1828800" cy="243840"/>
          </a:xfrm>
          <a:prstGeom prst="rect">
            <a:avLst/>
          </a:prstGeom>
        </p:spPr>
      </p:pic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F37E31A3-F323-4BEA-66DC-9CCA6B776001}"/>
              </a:ext>
            </a:extLst>
          </p:cNvPr>
          <p:cNvSpPr/>
          <p:nvPr userDrawn="1"/>
        </p:nvSpPr>
        <p:spPr>
          <a:xfrm>
            <a:off x="11104881" y="5720080"/>
            <a:ext cx="414019" cy="414020"/>
          </a:xfrm>
          <a:custGeom>
            <a:avLst/>
            <a:gdLst>
              <a:gd name="connsiteX0" fmla="*/ 899999 w 1799999"/>
              <a:gd name="connsiteY0" fmla="*/ 0 h 1800000"/>
              <a:gd name="connsiteX1" fmla="*/ 1799999 w 1799999"/>
              <a:gd name="connsiteY1" fmla="*/ 900000 h 1800000"/>
              <a:gd name="connsiteX2" fmla="*/ 899999 w 1799999"/>
              <a:gd name="connsiteY2" fmla="*/ 1800000 h 1800000"/>
              <a:gd name="connsiteX3" fmla="*/ 92019 w 1799999"/>
              <a:gd name="connsiteY3" fmla="*/ 904647 h 1800000"/>
              <a:gd name="connsiteX4" fmla="*/ 0 w 1799999"/>
              <a:gd name="connsiteY4" fmla="*/ 900000 h 1800000"/>
              <a:gd name="connsiteX5" fmla="*/ 86341 w 1799999"/>
              <a:gd name="connsiteY5" fmla="*/ 895912 h 1800000"/>
              <a:gd name="connsiteX6" fmla="*/ 895353 w 1799999"/>
              <a:gd name="connsiteY6" fmla="*/ 9202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9999" h="1800000">
                <a:moveTo>
                  <a:pt x="899999" y="0"/>
                </a:moveTo>
                <a:cubicBezTo>
                  <a:pt x="899999" y="497056"/>
                  <a:pt x="1302943" y="900000"/>
                  <a:pt x="1799999" y="900000"/>
                </a:cubicBezTo>
                <a:cubicBezTo>
                  <a:pt x="1302943" y="900000"/>
                  <a:pt x="899999" y="1302944"/>
                  <a:pt x="899999" y="1800000"/>
                </a:cubicBezTo>
                <a:cubicBezTo>
                  <a:pt x="899999" y="1334010"/>
                  <a:pt x="545849" y="950736"/>
                  <a:pt x="92019" y="904647"/>
                </a:cubicBezTo>
                <a:lnTo>
                  <a:pt x="0" y="900000"/>
                </a:lnTo>
                <a:lnTo>
                  <a:pt x="86341" y="895912"/>
                </a:lnTo>
                <a:cubicBezTo>
                  <a:pt x="512581" y="855342"/>
                  <a:pt x="852144" y="517486"/>
                  <a:pt x="895353" y="920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2EAFFFD-16C8-B8F4-941B-9CC1E39B85EF}"/>
              </a:ext>
            </a:extLst>
          </p:cNvPr>
          <p:cNvGrpSpPr/>
          <p:nvPr userDrawn="1"/>
        </p:nvGrpSpPr>
        <p:grpSpPr>
          <a:xfrm>
            <a:off x="673101" y="640897"/>
            <a:ext cx="886460" cy="387802"/>
            <a:chOff x="673100" y="624438"/>
            <a:chExt cx="924083" cy="40426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B99B2CA-D5B4-F6EA-E081-AE673982D63C}"/>
                </a:ext>
              </a:extLst>
            </p:cNvPr>
            <p:cNvSpPr/>
            <p:nvPr/>
          </p:nvSpPr>
          <p:spPr>
            <a:xfrm>
              <a:off x="673100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42DE468-69CC-13E6-68D6-E89B20FE0C73}"/>
                </a:ext>
              </a:extLst>
            </p:cNvPr>
            <p:cNvSpPr/>
            <p:nvPr/>
          </p:nvSpPr>
          <p:spPr>
            <a:xfrm>
              <a:off x="933011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D0B4500E-8EC6-CCD9-C9D2-83D67822118F}"/>
                </a:ext>
              </a:extLst>
            </p:cNvPr>
            <p:cNvSpPr/>
            <p:nvPr/>
          </p:nvSpPr>
          <p:spPr>
            <a:xfrm>
              <a:off x="1192922" y="624438"/>
              <a:ext cx="404261" cy="404261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298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5598A45C-F991-6953-F007-7E7E154BBB23}"/>
              </a:ext>
            </a:extLst>
          </p:cNvPr>
          <p:cNvSpPr/>
          <p:nvPr userDrawn="1"/>
        </p:nvSpPr>
        <p:spPr>
          <a:xfrm>
            <a:off x="-2229763" y="-1206500"/>
            <a:ext cx="6654433" cy="4848783"/>
          </a:xfrm>
          <a:custGeom>
            <a:avLst/>
            <a:gdLst>
              <a:gd name="connsiteX0" fmla="*/ 896263 w 6654433"/>
              <a:gd name="connsiteY0" fmla="*/ 0 h 4848783"/>
              <a:gd name="connsiteX1" fmla="*/ 6595739 w 6654433"/>
              <a:gd name="connsiteY1" fmla="*/ 0 h 4848783"/>
              <a:gd name="connsiteX2" fmla="*/ 6606554 w 6654433"/>
              <a:gd name="connsiteY2" fmla="*/ 60557 h 4848783"/>
              <a:gd name="connsiteX3" fmla="*/ 6654433 w 6654433"/>
              <a:gd name="connsiteY3" fmla="*/ 693383 h 4848783"/>
              <a:gd name="connsiteX4" fmla="*/ 2499033 w 6654433"/>
              <a:gd name="connsiteY4" fmla="*/ 4848783 h 4848783"/>
              <a:gd name="connsiteX5" fmla="*/ 12791 w 6654433"/>
              <a:gd name="connsiteY5" fmla="*/ 4023252 h 4848783"/>
              <a:gd name="connsiteX6" fmla="*/ 0 w 6654433"/>
              <a:gd name="connsiteY6" fmla="*/ 4013200 h 4848783"/>
              <a:gd name="connsiteX7" fmla="*/ 896263 w 6654433"/>
              <a:gd name="connsiteY7" fmla="*/ 4013200 h 484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4433" h="4848783">
                <a:moveTo>
                  <a:pt x="896263" y="0"/>
                </a:moveTo>
                <a:lnTo>
                  <a:pt x="6595739" y="0"/>
                </a:lnTo>
                <a:lnTo>
                  <a:pt x="6606554" y="60557"/>
                </a:lnTo>
                <a:cubicBezTo>
                  <a:pt x="6638082" y="266896"/>
                  <a:pt x="6654433" y="478230"/>
                  <a:pt x="6654433" y="693383"/>
                </a:cubicBezTo>
                <a:cubicBezTo>
                  <a:pt x="6654433" y="2988347"/>
                  <a:pt x="4793997" y="4848783"/>
                  <a:pt x="2499033" y="4848783"/>
                </a:cubicBezTo>
                <a:cubicBezTo>
                  <a:pt x="1566704" y="4848783"/>
                  <a:pt x="706089" y="4541738"/>
                  <a:pt x="12791" y="4023252"/>
                </a:cubicBezTo>
                <a:lnTo>
                  <a:pt x="0" y="4013200"/>
                </a:lnTo>
                <a:lnTo>
                  <a:pt x="896263" y="40132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CAE8449F-B934-D2B5-D5F7-71A5FFF2F27C}"/>
              </a:ext>
            </a:extLst>
          </p:cNvPr>
          <p:cNvSpPr/>
          <p:nvPr userDrawn="1"/>
        </p:nvSpPr>
        <p:spPr>
          <a:xfrm>
            <a:off x="3308005" y="4886742"/>
            <a:ext cx="9084132" cy="2973207"/>
          </a:xfrm>
          <a:custGeom>
            <a:avLst/>
            <a:gdLst>
              <a:gd name="connsiteX0" fmla="*/ 4542066 w 9084132"/>
              <a:gd name="connsiteY0" fmla="*/ 0 h 2973207"/>
              <a:gd name="connsiteX1" fmla="*/ 9072509 w 9084132"/>
              <a:gd name="connsiteY1" fmla="*/ 2943856 h 2973207"/>
              <a:gd name="connsiteX2" fmla="*/ 9084132 w 9084132"/>
              <a:gd name="connsiteY2" fmla="*/ 2973207 h 2973207"/>
              <a:gd name="connsiteX3" fmla="*/ 0 w 9084132"/>
              <a:gd name="connsiteY3" fmla="*/ 2973207 h 2973207"/>
              <a:gd name="connsiteX4" fmla="*/ 11623 w 9084132"/>
              <a:gd name="connsiteY4" fmla="*/ 2943856 h 2973207"/>
              <a:gd name="connsiteX5" fmla="*/ 4542066 w 9084132"/>
              <a:gd name="connsiteY5" fmla="*/ 0 h 2973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84132" h="2973207">
                <a:moveTo>
                  <a:pt x="4542066" y="0"/>
                </a:moveTo>
                <a:cubicBezTo>
                  <a:pt x="6562794" y="0"/>
                  <a:pt x="8301053" y="1209397"/>
                  <a:pt x="9072509" y="2943856"/>
                </a:cubicBezTo>
                <a:lnTo>
                  <a:pt x="9084132" y="2973207"/>
                </a:lnTo>
                <a:lnTo>
                  <a:pt x="0" y="2973207"/>
                </a:lnTo>
                <a:lnTo>
                  <a:pt x="11623" y="2943856"/>
                </a:lnTo>
                <a:cubicBezTo>
                  <a:pt x="783080" y="1209397"/>
                  <a:pt x="2521339" y="0"/>
                  <a:pt x="454206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40000"/>
                </a:schemeClr>
              </a:gs>
              <a:gs pos="100000">
                <a:schemeClr val="accent3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57B4739A-9620-C346-C77D-D75CF3DB74BB}"/>
              </a:ext>
            </a:extLst>
          </p:cNvPr>
          <p:cNvSpPr/>
          <p:nvPr userDrawn="1"/>
        </p:nvSpPr>
        <p:spPr>
          <a:xfrm>
            <a:off x="9690100" y="-1308100"/>
            <a:ext cx="3746500" cy="3549800"/>
          </a:xfrm>
          <a:custGeom>
            <a:avLst/>
            <a:gdLst>
              <a:gd name="connsiteX0" fmla="*/ 103177 w 3746500"/>
              <a:gd name="connsiteY0" fmla="*/ 0 h 3549800"/>
              <a:gd name="connsiteX1" fmla="*/ 3746500 w 3746500"/>
              <a:gd name="connsiteY1" fmla="*/ 0 h 3549800"/>
              <a:gd name="connsiteX2" fmla="*/ 3746500 w 3746500"/>
              <a:gd name="connsiteY2" fmla="*/ 3384338 h 3549800"/>
              <a:gd name="connsiteX3" fmla="*/ 3638959 w 3746500"/>
              <a:gd name="connsiteY3" fmla="*/ 3423698 h 3549800"/>
              <a:gd name="connsiteX4" fmla="*/ 2804875 w 3746500"/>
              <a:gd name="connsiteY4" fmla="*/ 3549800 h 3549800"/>
              <a:gd name="connsiteX5" fmla="*/ 0 w 3746500"/>
              <a:gd name="connsiteY5" fmla="*/ 744925 h 3549800"/>
              <a:gd name="connsiteX6" fmla="*/ 56985 w 3746500"/>
              <a:gd name="connsiteY6" fmla="*/ 179645 h 3549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46500" h="3549800">
                <a:moveTo>
                  <a:pt x="103177" y="0"/>
                </a:moveTo>
                <a:lnTo>
                  <a:pt x="3746500" y="0"/>
                </a:lnTo>
                <a:lnTo>
                  <a:pt x="3746500" y="3384338"/>
                </a:lnTo>
                <a:lnTo>
                  <a:pt x="3638959" y="3423698"/>
                </a:lnTo>
                <a:cubicBezTo>
                  <a:pt x="3375472" y="3505651"/>
                  <a:pt x="3095329" y="3549800"/>
                  <a:pt x="2804875" y="3549800"/>
                </a:cubicBezTo>
                <a:cubicBezTo>
                  <a:pt x="1255785" y="3549800"/>
                  <a:pt x="0" y="2294015"/>
                  <a:pt x="0" y="744925"/>
                </a:cubicBezTo>
                <a:cubicBezTo>
                  <a:pt x="0" y="551289"/>
                  <a:pt x="19622" y="362235"/>
                  <a:pt x="56985" y="17964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943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8280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49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72" r:id="rId6"/>
    <p:sldLayoutId id="214748367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FFD3815-1633-18E4-8648-8DA7CBA5FCD2}"/>
              </a:ext>
            </a:extLst>
          </p:cNvPr>
          <p:cNvSpPr txBox="1"/>
          <p:nvPr/>
        </p:nvSpPr>
        <p:spPr>
          <a:xfrm>
            <a:off x="563116" y="5823064"/>
            <a:ext cx="222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2024/03/04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F566D2A-2640-D61D-840A-31476A07F46A}"/>
              </a:ext>
            </a:extLst>
          </p:cNvPr>
          <p:cNvGrpSpPr/>
          <p:nvPr/>
        </p:nvGrpSpPr>
        <p:grpSpPr>
          <a:xfrm>
            <a:off x="563116" y="4339389"/>
            <a:ext cx="2269197" cy="446744"/>
            <a:chOff x="1425724" y="3698661"/>
            <a:chExt cx="2269197" cy="446744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EBB83AFF-801E-1A27-B470-E663FD24F96D}"/>
                </a:ext>
              </a:extLst>
            </p:cNvPr>
            <p:cNvSpPr/>
            <p:nvPr/>
          </p:nvSpPr>
          <p:spPr>
            <a:xfrm>
              <a:off x="1425724" y="3698661"/>
              <a:ext cx="2269197" cy="446744"/>
            </a:xfrm>
            <a:prstGeom prst="roundRect">
              <a:avLst>
                <a:gd name="adj" fmla="val 1169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51A689B-2527-28DB-E0B9-B1C9B0A43FD6}"/>
                </a:ext>
              </a:extLst>
            </p:cNvPr>
            <p:cNvSpPr txBox="1"/>
            <p:nvPr/>
          </p:nvSpPr>
          <p:spPr>
            <a:xfrm>
              <a:off x="1425724" y="3752756"/>
              <a:ext cx="22691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汇报人：魏兴普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339A23B1-5C69-1BF2-F866-7F9B214C2B92}"/>
              </a:ext>
            </a:extLst>
          </p:cNvPr>
          <p:cNvSpPr txBox="1">
            <a:spLocks/>
          </p:cNvSpPr>
          <p:nvPr/>
        </p:nvSpPr>
        <p:spPr>
          <a:xfrm>
            <a:off x="436116" y="2102131"/>
            <a:ext cx="8236197" cy="1569660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4800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少样本高铁接触网零部件</a:t>
            </a:r>
            <a:endParaRPr lang="en-US" altLang="zh-CN" sz="4800" dirty="0">
              <a:solidFill>
                <a:schemeClr val="accent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4800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缺陷检测</a:t>
            </a:r>
          </a:p>
        </p:txBody>
      </p:sp>
    </p:spTree>
    <p:extLst>
      <p:ext uri="{BB962C8B-B14F-4D97-AF65-F5344CB8AC3E}">
        <p14:creationId xmlns:p14="http://schemas.microsoft.com/office/powerpoint/2010/main" val="1664009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489AD-F401-0AE1-0147-FE4B36B03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5E15CD9-87C0-A1DE-6125-8311DBEF5779}"/>
              </a:ext>
            </a:extLst>
          </p:cNvPr>
          <p:cNvSpPr txBox="1"/>
          <p:nvPr/>
        </p:nvSpPr>
        <p:spPr>
          <a:xfrm>
            <a:off x="546538" y="410368"/>
            <a:ext cx="70988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自监督学习</a:t>
            </a:r>
            <a:r>
              <a:rPr lang="en-US" altLang="zh-CN" dirty="0"/>
              <a:t>-</a:t>
            </a:r>
            <a:r>
              <a:rPr lang="en-US" altLang="zh-CN" dirty="0" err="1"/>
              <a:t>SimCLR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8C8024-D47B-3FB0-23F1-EED95FDF0EB9}"/>
              </a:ext>
            </a:extLst>
          </p:cNvPr>
          <p:cNvSpPr txBox="1"/>
          <p:nvPr/>
        </p:nvSpPr>
        <p:spPr>
          <a:xfrm>
            <a:off x="546537" y="1442630"/>
            <a:ext cx="10833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传统的监督方法在很大程度上依赖于可用的带注释的训练数据量。由于缺陷样本较少，考虑使用自监督学习方法。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600DF2-9C22-D9A7-37D8-23781C1D2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723" y="2552464"/>
            <a:ext cx="4055167" cy="317585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E697C91-DD3D-5140-4F65-BA2E26A1B652}"/>
                  </a:ext>
                </a:extLst>
              </p:cNvPr>
              <p:cNvSpPr txBox="1"/>
              <p:nvPr/>
            </p:nvSpPr>
            <p:spPr>
              <a:xfrm>
                <a:off x="546536" y="2552464"/>
                <a:ext cx="7098863" cy="2007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r>
                  <a:rPr lang="zh-CN" altLang="en-US" dirty="0">
                    <a:solidFill>
                      <a:schemeClr val="accent2"/>
                    </a:solidFill>
                  </a:rPr>
                  <a:t>对比学习框架</a:t>
                </a:r>
                <a:r>
                  <a:rPr lang="en-US" altLang="zh-CN" dirty="0" err="1">
                    <a:solidFill>
                      <a:schemeClr val="accent2"/>
                    </a:solidFill>
                  </a:rPr>
                  <a:t>SimCLR</a:t>
                </a:r>
                <a:r>
                  <a:rPr lang="zh-CN" altLang="en-US" dirty="0">
                    <a:solidFill>
                      <a:schemeClr val="accent2"/>
                    </a:solidFill>
                  </a:rPr>
                  <a:t>，这个框架会将同一张图进行随机的数据增强，生成两张两个相关视图分别为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zh-CN" altLang="en-US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zh-CN" altLang="en-US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zh-CN" altLang="en-US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</a:rPr>
                  <a:t>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altLang="zh-CN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j</m:t>
                        </m:r>
                      </m:sub>
                    </m:sSub>
                  </m:oMath>
                </a14:m>
                <a:r>
                  <a:rPr lang="zh-CN" altLang="en-US" i="0" dirty="0">
                    <a:solidFill>
                      <a:srgbClr val="0D0D0D"/>
                    </a:solidFill>
                    <a:effectLst/>
                    <a:latin typeface="Söhne"/>
                  </a:rPr>
                  <a:t>。分别</a:t>
                </a:r>
                <a:r>
                  <a:rPr lang="zh-CN" altLang="en-US" dirty="0">
                    <a:solidFill>
                      <a:schemeClr val="accent2"/>
                    </a:solidFill>
                  </a:rPr>
                  <a:t>通过神经网络</a:t>
                </a:r>
                <a14:m>
                  <m:oMath xmlns:m="http://schemas.openxmlformats.org/officeDocument/2006/math">
                    <m:r>
                      <a:rPr lang="zh-CN" altLang="en-US" i="1">
                        <a:solidFill>
                          <a:schemeClr val="accent2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</m:e>
                    </m:d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</a:rPr>
                  <a:t>对增强的数据示例提取特征，再通过一个多层感知机（</a:t>
                </a:r>
                <a:r>
                  <a:rPr lang="en-US" altLang="zh-CN" dirty="0">
                    <a:solidFill>
                      <a:schemeClr val="accent2"/>
                    </a:solidFill>
                  </a:rPr>
                  <a:t>MLP</a:t>
                </a:r>
                <a:r>
                  <a:rPr lang="zh-CN" altLang="en-US" dirty="0">
                    <a:solidFill>
                      <a:schemeClr val="accent2"/>
                    </a:solidFill>
                  </a:rPr>
                  <a:t>），最后对于预测的目标是对给定的样本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</a:rPr>
                  <a:t>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{"/>
                            <m:endChr m:val="}"/>
                            <m:ctrlP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zh-CN" altLang="en-US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̃"/>
                                    <m:ctrlPr>
                                      <a:rPr lang="zh-CN" altLang="en-US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zh-CN" altLang="en-US" i="1">
                                        <a:solidFill>
                                          <a:schemeClr val="accent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zh-CN" altLang="en-US" i="1">
                                    <a:solidFill>
                                      <a:schemeClr val="accent2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≠ⅈ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</a:rPr>
                  <a:t>中识别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en-US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zh-CN" altLang="en-US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altLang="zh-CN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j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accent2"/>
                    </a:solidFill>
                  </a:rPr>
                  <a:t>。</a:t>
                </a:r>
                <a:endParaRPr lang="en-US" altLang="zh-CN" i="0" dirty="0">
                  <a:solidFill>
                    <a:srgbClr val="0D0D0D"/>
                  </a:solidFill>
                  <a:effectLst/>
                  <a:latin typeface="Söhne"/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E697C91-DD3D-5140-4F65-BA2E26A1B6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536" y="2552464"/>
                <a:ext cx="7098863" cy="2007473"/>
              </a:xfrm>
              <a:prstGeom prst="rect">
                <a:avLst/>
              </a:prstGeom>
              <a:blipFill>
                <a:blip r:embed="rId3"/>
                <a:stretch>
                  <a:fillRect l="-1375" t="-2432" r="-1031" b="-42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D2F51BF9-CC77-D05F-B2C1-6E0C53FD357E}"/>
              </a:ext>
            </a:extLst>
          </p:cNvPr>
          <p:cNvSpPr txBox="1"/>
          <p:nvPr/>
        </p:nvSpPr>
        <p:spPr>
          <a:xfrm>
            <a:off x="546535" y="4623511"/>
            <a:ext cx="70988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i="0" dirty="0">
                <a:solidFill>
                  <a:srgbClr val="0D0D0D"/>
                </a:solidFill>
                <a:effectLst/>
                <a:latin typeface="Söhne"/>
              </a:rPr>
              <a:t>在实验中，由于零部件图像像素较小，实验效果较差。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301842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B02A5-ADBC-9332-5C98-F4F402AD5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F59858-6A26-20D2-BDF0-8D9A9C568367}"/>
              </a:ext>
            </a:extLst>
          </p:cNvPr>
          <p:cNvSpPr txBox="1"/>
          <p:nvPr/>
        </p:nvSpPr>
        <p:spPr>
          <a:xfrm>
            <a:off x="546538" y="410368"/>
            <a:ext cx="70988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广义零样本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B3045E1-D6EE-B0DB-63E3-10A8B434BE2F}"/>
              </a:ext>
            </a:extLst>
          </p:cNvPr>
          <p:cNvSpPr txBox="1"/>
          <p:nvPr/>
        </p:nvSpPr>
        <p:spPr>
          <a:xfrm>
            <a:off x="546536" y="1274173"/>
            <a:ext cx="10833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零样本学习（</a:t>
            </a:r>
            <a:r>
              <a:rPr lang="en-US" altLang="zh-CN" dirty="0">
                <a:solidFill>
                  <a:schemeClr val="accent2"/>
                </a:solidFill>
              </a:rPr>
              <a:t>ZSL</a:t>
            </a:r>
            <a:r>
              <a:rPr lang="zh-CN" altLang="en-US" dirty="0">
                <a:solidFill>
                  <a:schemeClr val="accent2"/>
                </a:solidFill>
              </a:rPr>
              <a:t>）的目标是通过利用从</a:t>
            </a:r>
            <a:r>
              <a:rPr lang="zh-CN" altLang="en-US" b="1" dirty="0">
                <a:solidFill>
                  <a:schemeClr val="accent2"/>
                </a:solidFill>
              </a:rPr>
              <a:t>其他已见类别</a:t>
            </a:r>
            <a:r>
              <a:rPr lang="zh-CN" altLang="en-US" dirty="0">
                <a:solidFill>
                  <a:schemeClr val="accent2"/>
                </a:solidFill>
              </a:rPr>
              <a:t>（源领域）获得的知识，借助</a:t>
            </a:r>
            <a:r>
              <a:rPr lang="zh-CN" altLang="en-US" b="1" dirty="0">
                <a:solidFill>
                  <a:schemeClr val="accent2"/>
                </a:solidFill>
              </a:rPr>
              <a:t>语义信息</a:t>
            </a:r>
            <a:r>
              <a:rPr lang="zh-CN" altLang="en-US" dirty="0">
                <a:solidFill>
                  <a:schemeClr val="accent2"/>
                </a:solidFill>
              </a:rPr>
              <a:t>，训练一个能够对未见类别（目标领域）的对象进行分类的模型。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B7A29D-3A80-56CF-01F6-08D61D47C0C8}"/>
              </a:ext>
            </a:extLst>
          </p:cNvPr>
          <p:cNvSpPr txBox="1"/>
          <p:nvPr/>
        </p:nvSpPr>
        <p:spPr>
          <a:xfrm>
            <a:off x="546536" y="2881557"/>
            <a:ext cx="44754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模型在面对</a:t>
            </a:r>
            <a:r>
              <a:rPr lang="zh-CN" altLang="en-US" b="1" dirty="0">
                <a:solidFill>
                  <a:schemeClr val="accent2"/>
                </a:solidFill>
              </a:rPr>
              <a:t>已知类别和未知类别</a:t>
            </a:r>
            <a:r>
              <a:rPr lang="zh-CN" altLang="en-US" dirty="0">
                <a:solidFill>
                  <a:schemeClr val="accent2"/>
                </a:solidFill>
              </a:rPr>
              <a:t>的样本时都能够进行有效的分类和识别，而不仅仅是专注于未知类别的样本。这种同时处理已见和未见类别样本的设置被称为广义零样本学习（</a:t>
            </a:r>
            <a:r>
              <a:rPr lang="en-US" altLang="zh-CN" dirty="0">
                <a:solidFill>
                  <a:schemeClr val="accent2"/>
                </a:solidFill>
              </a:rPr>
              <a:t>GZSL</a:t>
            </a:r>
            <a:r>
              <a:rPr lang="zh-CN" altLang="en-US" dirty="0">
                <a:solidFill>
                  <a:schemeClr val="accent2"/>
                </a:solidFill>
              </a:rPr>
              <a:t>）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1FE3E4-8966-90C5-E490-CBB1FAC10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943" y="2261089"/>
            <a:ext cx="6623521" cy="391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49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E10ED-1714-F38F-0FB1-826F04A54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F415ECA-8DA1-881C-C40E-5C962DE06FA6}"/>
              </a:ext>
            </a:extLst>
          </p:cNvPr>
          <p:cNvSpPr txBox="1"/>
          <p:nvPr/>
        </p:nvSpPr>
        <p:spPr>
          <a:xfrm>
            <a:off x="546538" y="410368"/>
            <a:ext cx="70988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广义零样本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27942B-CE39-C71D-39E7-FF49D5AEF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891" y="308768"/>
            <a:ext cx="5242571" cy="575530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E23E18D-178D-873E-9C64-0A90B2710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6235221" cy="272156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CD019BA-CA86-BA71-3884-84C826D08ECD}"/>
              </a:ext>
            </a:extLst>
          </p:cNvPr>
          <p:cNvSpPr txBox="1"/>
          <p:nvPr/>
        </p:nvSpPr>
        <p:spPr>
          <a:xfrm>
            <a:off x="546538" y="1541802"/>
            <a:ext cx="5389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chemeClr val="accent2"/>
                </a:solidFill>
              </a:rPr>
              <a:t>CUB</a:t>
            </a:r>
            <a:r>
              <a:rPr lang="zh-CN" altLang="en-US" dirty="0">
                <a:solidFill>
                  <a:schemeClr val="accent2"/>
                </a:solidFill>
              </a:rPr>
              <a:t>数据集其中包含</a:t>
            </a:r>
            <a:r>
              <a:rPr lang="en-US" altLang="zh-CN" dirty="0">
                <a:solidFill>
                  <a:schemeClr val="accent2"/>
                </a:solidFill>
              </a:rPr>
              <a:t>200</a:t>
            </a:r>
            <a:r>
              <a:rPr lang="zh-CN" altLang="en-US" dirty="0">
                <a:solidFill>
                  <a:schemeClr val="accent2"/>
                </a:solidFill>
              </a:rPr>
              <a:t>种鸟类，每一种鸟类包含</a:t>
            </a:r>
            <a:r>
              <a:rPr lang="en-US" altLang="zh-CN" dirty="0">
                <a:solidFill>
                  <a:schemeClr val="accent2"/>
                </a:solidFill>
              </a:rPr>
              <a:t>312</a:t>
            </a:r>
            <a:r>
              <a:rPr lang="zh-CN" altLang="en-US" dirty="0">
                <a:solidFill>
                  <a:schemeClr val="accent2"/>
                </a:solidFill>
              </a:rPr>
              <a:t>种属性。语义信息的定义较为繁琐，但效果较好。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73709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CC921F-9D0F-C07B-29CC-410FF5C18BB0}"/>
              </a:ext>
            </a:extLst>
          </p:cNvPr>
          <p:cNvSpPr txBox="1">
            <a:spLocks/>
          </p:cNvSpPr>
          <p:nvPr/>
        </p:nvSpPr>
        <p:spPr>
          <a:xfrm>
            <a:off x="1312490" y="2409422"/>
            <a:ext cx="3257464" cy="615553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4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B08DF-6DE8-89A5-0574-8119B0FB5EB0}"/>
              </a:ext>
            </a:extLst>
          </p:cNvPr>
          <p:cNvSpPr txBox="1"/>
          <p:nvPr/>
        </p:nvSpPr>
        <p:spPr>
          <a:xfrm>
            <a:off x="1304023" y="3142571"/>
            <a:ext cx="372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YOUR ATTENTION</a:t>
            </a:r>
            <a:endParaRPr lang="zh-CN" altLang="en-US" sz="2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E4CE29D-1111-AE01-D3C5-CA90B9062D01}"/>
              </a:ext>
            </a:extLst>
          </p:cNvPr>
          <p:cNvGrpSpPr/>
          <p:nvPr/>
        </p:nvGrpSpPr>
        <p:grpSpPr>
          <a:xfrm rot="16200000" flipH="1" flipV="1">
            <a:off x="2008520" y="3076575"/>
            <a:ext cx="599410" cy="1784350"/>
            <a:chOff x="107950" y="3604798"/>
            <a:chExt cx="1108513" cy="2152753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13A2A604-F546-8963-25DA-D0E96646EA5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82846" y="4814305"/>
              <a:ext cx="1886492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" name="弧形 5">
              <a:extLst>
                <a:ext uri="{FF2B5EF4-FFF2-40B4-BE49-F238E27FC236}">
                  <a16:creationId xmlns:a16="http://schemas.microsoft.com/office/drawing/2014/main" id="{C0D098DE-DD0E-5B61-30AC-66447E1BE472}"/>
                </a:ext>
              </a:extLst>
            </p:cNvPr>
            <p:cNvSpPr/>
            <p:nvPr/>
          </p:nvSpPr>
          <p:spPr>
            <a:xfrm rot="16200000" flipH="1">
              <a:off x="673977" y="3594834"/>
              <a:ext cx="532522" cy="552450"/>
            </a:xfrm>
            <a:prstGeom prst="arc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4462E70E-830E-52D5-F5D5-43A41DA6BA8E}"/>
                </a:ext>
              </a:extLst>
            </p:cNvPr>
            <p:cNvSpPr/>
            <p:nvPr/>
          </p:nvSpPr>
          <p:spPr>
            <a:xfrm rot="5400000">
              <a:off x="117914" y="3594834"/>
              <a:ext cx="532522" cy="552450"/>
            </a:xfrm>
            <a:prstGeom prst="arc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F5082640-9F69-ABC1-9B41-D2D34BE900EA}"/>
              </a:ext>
            </a:extLst>
          </p:cNvPr>
          <p:cNvSpPr txBox="1"/>
          <p:nvPr/>
        </p:nvSpPr>
        <p:spPr>
          <a:xfrm>
            <a:off x="563116" y="5823064"/>
            <a:ext cx="222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2024/03/05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615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AAE2FCB-862D-3F1F-1919-0ED61EF5D276}"/>
              </a:ext>
            </a:extLst>
          </p:cNvPr>
          <p:cNvSpPr txBox="1"/>
          <p:nvPr/>
        </p:nvSpPr>
        <p:spPr>
          <a:xfrm>
            <a:off x="546538" y="410368"/>
            <a:ext cx="267974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研究背景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F54AB2E-885B-0290-9C7B-1C76796A769F}"/>
              </a:ext>
            </a:extLst>
          </p:cNvPr>
          <p:cNvSpPr txBox="1"/>
          <p:nvPr/>
        </p:nvSpPr>
        <p:spPr>
          <a:xfrm>
            <a:off x="730039" y="1641425"/>
            <a:ext cx="47440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solidFill>
                  <a:srgbClr val="0D0D0D"/>
                </a:solidFill>
                <a:latin typeface="Söhne"/>
              </a:rPr>
              <a:t>    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高铁接触网是高铁系统中的重要组成部分，负责为列车提供电力供应。其稳定运行对于高铁的安全性、可靠性和效益至关重要。</a:t>
            </a:r>
            <a:endParaRPr lang="en-US" altLang="zh-CN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               </a:t>
            </a:r>
            <a:endParaRPr lang="en-US" altLang="zh-CN" dirty="0">
              <a:solidFill>
                <a:srgbClr val="0D0D0D"/>
              </a:solidFill>
              <a:latin typeface="Söhne"/>
            </a:endParaRPr>
          </a:p>
          <a:p>
            <a:r>
              <a:rPr lang="en-US" altLang="zh-CN" b="0" i="0" dirty="0">
                <a:solidFill>
                  <a:srgbClr val="0D0D0D"/>
                </a:solidFill>
                <a:effectLst/>
                <a:latin typeface="Söhne"/>
              </a:rPr>
              <a:t>   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然而，高铁接触网的零部件缺陷可能导致供电不稳定、设备损坏以及安全隐患，因此实现对这些缺陷的快速、准确的检测至关重要。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pic>
        <p:nvPicPr>
          <p:cNvPr id="3" name="Picture 2" descr="20316">
            <a:extLst>
              <a:ext uri="{FF2B5EF4-FFF2-40B4-BE49-F238E27FC236}">
                <a16:creationId xmlns:a16="http://schemas.microsoft.com/office/drawing/2014/main" id="{D30C0F7C-27AB-DC2C-46F8-80207CB26923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0" y="1582102"/>
            <a:ext cx="4744085" cy="3904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93775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D7C40-5154-0694-816C-5F37C8198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08EAB5C-7A9E-3C64-C4AC-D2EF80623420}"/>
              </a:ext>
            </a:extLst>
          </p:cNvPr>
          <p:cNvSpPr txBox="1"/>
          <p:nvPr/>
        </p:nvSpPr>
        <p:spPr>
          <a:xfrm>
            <a:off x="546538" y="410368"/>
            <a:ext cx="267974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研究意义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ADE8880-C59A-E8B3-E032-5985643E4B6C}"/>
              </a:ext>
            </a:extLst>
          </p:cNvPr>
          <p:cNvSpPr txBox="1"/>
          <p:nvPr/>
        </p:nvSpPr>
        <p:spPr>
          <a:xfrm>
            <a:off x="730039" y="1826091"/>
            <a:ext cx="95442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高铁接触网零部件缺陷检测对解决实际问题具有重要的价值，主要体现在以下几个方面：</a:t>
            </a:r>
            <a:endParaRPr lang="en-US" altLang="zh-CN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提高运行安全性：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缺陷检测可以及时发现高铁接触网零部件的潜在问题，减少因设备故障引发的安全隐患。</a:t>
            </a:r>
            <a:endParaRPr lang="en-US" altLang="zh-CN" b="1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降低运维成本：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及时发现和处理零部件缺陷，有助于减少由于设备故障引起的紧急维护和停车维修时间，降低运维成本。</a:t>
            </a:r>
            <a:endParaRPr lang="en-US" altLang="zh-CN" b="1" dirty="0">
              <a:solidFill>
                <a:srgbClr val="0D0D0D"/>
              </a:solidFill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提高设备可靠性：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缺陷检测有助于保持高铁接触网零部件的良好状态，提高设备的可靠性和稳定性。</a:t>
            </a:r>
            <a:endParaRPr lang="en-US" altLang="zh-CN" b="1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推动技术创新：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高铁接触网零部件缺陷检测需要先进的技术手段，促使相关领域的技术不断创新。</a:t>
            </a:r>
            <a:endParaRPr lang="zh-CN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65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BC5DB-1517-B9E8-F6C7-433A05486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A7FDE61-DF49-D587-5BD6-29B39362D8BA}"/>
              </a:ext>
            </a:extLst>
          </p:cNvPr>
          <p:cNvSpPr txBox="1"/>
          <p:nvPr/>
        </p:nvSpPr>
        <p:spPr>
          <a:xfrm>
            <a:off x="546538" y="410368"/>
            <a:ext cx="267974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研究目标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E433D00-F886-75F9-7211-2230A4A338B1}"/>
              </a:ext>
            </a:extLst>
          </p:cNvPr>
          <p:cNvSpPr txBox="1"/>
          <p:nvPr/>
        </p:nvSpPr>
        <p:spPr>
          <a:xfrm>
            <a:off x="445867" y="1259255"/>
            <a:ext cx="60193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在高铁接触网零部件缺陷检测中，面临着各种情况的挑战，这些挑战包括以下几个方面：</a:t>
            </a:r>
            <a:endParaRPr lang="en-US" altLang="zh-CN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有限的缺陷样本数量：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高铁接触网零部件缺陷图像是相对罕见的。</a:t>
            </a:r>
            <a:endParaRPr lang="en-US" altLang="zh-CN" b="1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类别不平衡问题：</a:t>
            </a:r>
            <a:r>
              <a:rPr lang="zh-CN" altLang="en-US" dirty="0">
                <a:solidFill>
                  <a:srgbClr val="0D0D0D"/>
                </a:solidFill>
                <a:latin typeface="Söhne"/>
              </a:rPr>
              <a:t>接触网零部件种类较多，专业标注需要一些专业知识</a:t>
            </a:r>
            <a:endParaRPr lang="en-US" altLang="zh-CN" dirty="0">
              <a:solidFill>
                <a:srgbClr val="0D0D0D"/>
              </a:solidFill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数据增强的限制：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少样本情况下，对数据进行有效的增强变得更为困难。传统的数据增强方法可能无法生成具有足够多样性的样本。</a:t>
            </a:r>
            <a:endParaRPr lang="en-US" altLang="zh-CN" b="1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b="1" i="0" dirty="0">
                <a:solidFill>
                  <a:srgbClr val="0D0D0D"/>
                </a:solidFill>
                <a:effectLst/>
                <a:latin typeface="Söhne"/>
              </a:rPr>
              <a:t>模型选择的不确定性：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选择合适的模型结构和架构变得更为困难，不同的模型可能对于少量样本的适应能力存在较大差异。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6392BB-342E-AE33-F323-1B833E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133" y="1024020"/>
            <a:ext cx="4800000" cy="4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66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AFF31-770F-D09C-FE72-3F4879241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7542A92-314E-2838-D11D-DA762E365715}"/>
              </a:ext>
            </a:extLst>
          </p:cNvPr>
          <p:cNvSpPr txBox="1"/>
          <p:nvPr/>
        </p:nvSpPr>
        <p:spPr>
          <a:xfrm>
            <a:off x="546538" y="410368"/>
            <a:ext cx="267974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相关工作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8C577095-1AB8-B676-5555-69D0B2B0CF24}"/>
              </a:ext>
            </a:extLst>
          </p:cNvPr>
          <p:cNvSpPr/>
          <p:nvPr/>
        </p:nvSpPr>
        <p:spPr>
          <a:xfrm>
            <a:off x="5257801" y="3303277"/>
            <a:ext cx="1117600" cy="7493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24CE897-5C1E-1CD3-523A-A4952EAF302F}"/>
              </a:ext>
            </a:extLst>
          </p:cNvPr>
          <p:cNvSpPr txBox="1"/>
          <p:nvPr/>
        </p:nvSpPr>
        <p:spPr>
          <a:xfrm>
            <a:off x="2232374" y="5857214"/>
            <a:ext cx="2479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accent2"/>
                </a:solidFill>
              </a:rPr>
              <a:t>目标检测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1F2D2B6-C655-A346-578B-B5F90B706E20}"/>
              </a:ext>
            </a:extLst>
          </p:cNvPr>
          <p:cNvSpPr txBox="1"/>
          <p:nvPr/>
        </p:nvSpPr>
        <p:spPr>
          <a:xfrm>
            <a:off x="6623977" y="5857214"/>
            <a:ext cx="34884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accent2"/>
                </a:solidFill>
              </a:rPr>
              <a:t>少样本缺陷检测</a:t>
            </a:r>
          </a:p>
        </p:txBody>
      </p:sp>
      <p:pic>
        <p:nvPicPr>
          <p:cNvPr id="3" name="Picture 2" descr="20316">
            <a:extLst>
              <a:ext uri="{FF2B5EF4-FFF2-40B4-BE49-F238E27FC236}">
                <a16:creationId xmlns:a16="http://schemas.microsoft.com/office/drawing/2014/main" id="{95FE0E63-232B-E73B-1116-69F46B717403}"/>
              </a:ext>
            </a:extLst>
          </p:cNvPr>
          <p:cNvPicPr>
            <a:picLocks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4112" y="1351128"/>
            <a:ext cx="4744085" cy="3904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263B00-1F32-4CB4-02FB-71334A88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9604" y="764311"/>
            <a:ext cx="1895238" cy="156190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73B7B9-7C5A-F230-1197-373EB7AFC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977" y="3303277"/>
            <a:ext cx="2520457" cy="204828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CBA544C-D8F1-F61D-8D1C-A931766D5C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2168" y="289450"/>
            <a:ext cx="2335720" cy="16576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763635F-B415-C416-8C33-0289290EE1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5137" y="2271071"/>
            <a:ext cx="1581407" cy="326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418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01DAD-4180-F8A9-77CA-07549381E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792EA1A-250A-6CF0-B58B-3FBBE94BDEA7}"/>
              </a:ext>
            </a:extLst>
          </p:cNvPr>
          <p:cNvSpPr txBox="1"/>
          <p:nvPr/>
        </p:nvSpPr>
        <p:spPr>
          <a:xfrm>
            <a:off x="546538" y="410368"/>
            <a:ext cx="43683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目标检测研究现状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D4308FB-6DF8-C78F-E39E-791293793E33}"/>
              </a:ext>
            </a:extLst>
          </p:cNvPr>
          <p:cNvSpPr txBox="1"/>
          <p:nvPr/>
        </p:nvSpPr>
        <p:spPr>
          <a:xfrm>
            <a:off x="278780" y="1583473"/>
            <a:ext cx="47368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深度学习技术，特别是卷积神经网络（</a:t>
            </a:r>
            <a:r>
              <a:rPr lang="en-US" altLang="zh-CN" b="0" i="0" dirty="0">
                <a:solidFill>
                  <a:srgbClr val="0D0D0D"/>
                </a:solidFill>
                <a:effectLst/>
              </a:rPr>
              <a:t>CNN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），在目标检测领域取得了显著的突破。模型如</a:t>
            </a:r>
            <a:r>
              <a:rPr lang="en-US" altLang="zh-CN" dirty="0">
                <a:solidFill>
                  <a:schemeClr val="accent2"/>
                </a:solidFill>
              </a:rPr>
              <a:t>Faster R-CNN 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、</a:t>
            </a:r>
            <a:r>
              <a:rPr lang="en-US" altLang="zh-CN" dirty="0">
                <a:solidFill>
                  <a:schemeClr val="accent2"/>
                </a:solidFill>
              </a:rPr>
              <a:t> YOLO 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、</a:t>
            </a:r>
            <a:r>
              <a:rPr lang="en-US" altLang="zh-CN" dirty="0">
                <a:solidFill>
                  <a:srgbClr val="0D0D0D"/>
                </a:solidFill>
              </a:rPr>
              <a:t>SSD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等已成为主流。</a:t>
            </a:r>
            <a:endParaRPr lang="en-US" altLang="zh-CN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zh-CN" altLang="en-US" dirty="0">
                <a:solidFill>
                  <a:schemeClr val="accent2"/>
                </a:solidFill>
              </a:rPr>
              <a:t>卷积神经网络主要分为两种，单阶段（如</a:t>
            </a:r>
            <a:r>
              <a:rPr lang="en-US" altLang="zh-CN" dirty="0">
                <a:solidFill>
                  <a:schemeClr val="accent2"/>
                </a:solidFill>
              </a:rPr>
              <a:t>YOLO</a:t>
            </a:r>
            <a:r>
              <a:rPr lang="zh-CN" altLang="en-US" dirty="0">
                <a:solidFill>
                  <a:schemeClr val="accent2"/>
                </a:solidFill>
              </a:rPr>
              <a:t>）和双阶段（如</a:t>
            </a:r>
            <a:r>
              <a:rPr lang="en-US" altLang="zh-CN" dirty="0">
                <a:solidFill>
                  <a:schemeClr val="accent2"/>
                </a:solidFill>
              </a:rPr>
              <a:t>Faster R-CNN</a:t>
            </a:r>
            <a:r>
              <a:rPr lang="zh-CN" altLang="en-US" dirty="0">
                <a:solidFill>
                  <a:schemeClr val="accent2"/>
                </a:solidFill>
              </a:rPr>
              <a:t>）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在目标检测中都有其优势。单阶段方法通常更快速，而双阶段方法通常更精确。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ACE4DE-4990-7722-9C0B-0B1ACFEBE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318" y="841935"/>
            <a:ext cx="5952381" cy="5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18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BE1D2-34EA-5DC3-F0B4-CDF94B642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4BD4721-A6F7-D7F1-E032-503D80FEF335}"/>
              </a:ext>
            </a:extLst>
          </p:cNvPr>
          <p:cNvSpPr txBox="1"/>
          <p:nvPr/>
        </p:nvSpPr>
        <p:spPr>
          <a:xfrm>
            <a:off x="546538" y="410368"/>
            <a:ext cx="436836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目标检测框架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3DF05D-55DF-8114-90DF-F4CAF0C69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538" y="1118254"/>
            <a:ext cx="7910271" cy="561356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F027237-6098-C80F-DD33-03F6B6E290E3}"/>
              </a:ext>
            </a:extLst>
          </p:cNvPr>
          <p:cNvSpPr txBox="1"/>
          <p:nvPr/>
        </p:nvSpPr>
        <p:spPr>
          <a:xfrm>
            <a:off x="139247" y="1880362"/>
            <a:ext cx="43683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b="0" i="0" dirty="0">
                <a:solidFill>
                  <a:srgbClr val="0D0D0D"/>
                </a:solidFill>
                <a:effectLst/>
                <a:latin typeface="Söhne"/>
              </a:rPr>
              <a:t>YoloV7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主要分为三个部分，分别为</a:t>
            </a:r>
            <a:r>
              <a:rPr lang="en-US" altLang="zh-CN" b="0" i="0" dirty="0">
                <a:solidFill>
                  <a:srgbClr val="0D0D0D"/>
                </a:solidFill>
                <a:effectLst/>
                <a:latin typeface="Söhne"/>
              </a:rPr>
              <a:t>Input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、</a:t>
            </a:r>
            <a:r>
              <a:rPr lang="en-US" altLang="zh-CN" b="0" i="0" dirty="0">
                <a:solidFill>
                  <a:srgbClr val="0D0D0D"/>
                </a:solidFill>
                <a:effectLst/>
                <a:latin typeface="Söhne"/>
              </a:rPr>
              <a:t>Backbone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、</a:t>
            </a:r>
            <a:r>
              <a:rPr lang="en-US" altLang="zh-CN" b="0" i="0" dirty="0">
                <a:solidFill>
                  <a:srgbClr val="0D0D0D"/>
                </a:solidFill>
                <a:effectLst/>
                <a:latin typeface="Söhne"/>
              </a:rPr>
              <a:t>Head</a:t>
            </a:r>
            <a:r>
              <a:rPr lang="zh-CN" altLang="en-US" b="0" i="0" dirty="0">
                <a:solidFill>
                  <a:srgbClr val="0D0D0D"/>
                </a:solidFill>
                <a:effectLst/>
                <a:latin typeface="Söhne"/>
              </a:rPr>
              <a:t>。</a:t>
            </a:r>
            <a:r>
              <a:rPr lang="en-US" altLang="zh-CN" b="0" i="0" dirty="0">
                <a:solidFill>
                  <a:schemeClr val="accent2"/>
                </a:solidFill>
                <a:effectLst/>
                <a:latin typeface="Söhne"/>
              </a:rPr>
              <a:t>Backbone</a:t>
            </a:r>
            <a:r>
              <a:rPr lang="zh-CN" altLang="en-US" b="0" i="0" dirty="0">
                <a:solidFill>
                  <a:schemeClr val="accent2"/>
                </a:solidFill>
                <a:effectLst/>
                <a:latin typeface="Söhne"/>
              </a:rPr>
              <a:t>主要功能是对输入进来的图像进行</a:t>
            </a:r>
            <a:r>
              <a:rPr lang="zh-CN" altLang="en-US" b="1" i="0" dirty="0">
                <a:solidFill>
                  <a:schemeClr val="accent2"/>
                </a:solidFill>
                <a:effectLst/>
                <a:latin typeface="Söhne"/>
              </a:rPr>
              <a:t>特征提取。</a:t>
            </a:r>
            <a:r>
              <a:rPr lang="en-US" altLang="zh-CN" i="0" dirty="0">
                <a:solidFill>
                  <a:schemeClr val="accent2"/>
                </a:solidFill>
                <a:effectLst/>
                <a:latin typeface="Söhne"/>
              </a:rPr>
              <a:t>Head</a:t>
            </a:r>
            <a:r>
              <a:rPr lang="zh-CN" altLang="en-US" i="0" dirty="0">
                <a:solidFill>
                  <a:schemeClr val="accent2"/>
                </a:solidFill>
                <a:effectLst/>
                <a:latin typeface="Söhne"/>
              </a:rPr>
              <a:t>部分会将上一步得到的特征进行特征融合，目的是结合不同尺度的特征信息，最后进行分类，判断特征点上是否有物体与其对应。</a:t>
            </a:r>
            <a:endParaRPr lang="en-US" altLang="zh-CN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532900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1B022-7B24-9D92-9D2C-E1C5F007D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D047736-E5D2-6FC1-EEAA-C77A86A95E9E}"/>
              </a:ext>
            </a:extLst>
          </p:cNvPr>
          <p:cNvSpPr txBox="1"/>
          <p:nvPr/>
        </p:nvSpPr>
        <p:spPr>
          <a:xfrm>
            <a:off x="546538" y="410369"/>
            <a:ext cx="1014796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数据增强操作的组合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D42B6D7-99C4-ADA4-457F-C779B85905D9}"/>
              </a:ext>
            </a:extLst>
          </p:cNvPr>
          <p:cNvSpPr txBox="1"/>
          <p:nvPr/>
        </p:nvSpPr>
        <p:spPr>
          <a:xfrm>
            <a:off x="1415839" y="1870933"/>
            <a:ext cx="9278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 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D3A87C9-A60B-6849-5D7D-9A532C635A4C}"/>
              </a:ext>
            </a:extLst>
          </p:cNvPr>
          <p:cNvSpPr txBox="1"/>
          <p:nvPr/>
        </p:nvSpPr>
        <p:spPr>
          <a:xfrm>
            <a:off x="1415839" y="1870933"/>
            <a:ext cx="9278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 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6421E2D-C229-3515-19AF-47A4BA14F0BD}"/>
              </a:ext>
            </a:extLst>
          </p:cNvPr>
          <p:cNvSpPr txBox="1"/>
          <p:nvPr/>
        </p:nvSpPr>
        <p:spPr>
          <a:xfrm>
            <a:off x="773107" y="1316935"/>
            <a:ext cx="106457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  为了系统的研究数据增强的影响，作者考虑了几种常见的增强方式。一种增强方式涉及数据的空间</a:t>
            </a:r>
            <a:r>
              <a:rPr lang="en-US" altLang="zh-CN" dirty="0">
                <a:solidFill>
                  <a:schemeClr val="accent2"/>
                </a:solidFill>
              </a:rPr>
              <a:t>/</a:t>
            </a:r>
            <a:r>
              <a:rPr lang="zh-CN" altLang="en-US" dirty="0">
                <a:solidFill>
                  <a:schemeClr val="accent2"/>
                </a:solidFill>
              </a:rPr>
              <a:t>几何变换，例如裁剪和调整大小（带有水平翻转）、旋转和</a:t>
            </a:r>
            <a:r>
              <a:rPr lang="en-US" altLang="zh-CN" dirty="0">
                <a:solidFill>
                  <a:schemeClr val="accent2"/>
                </a:solidFill>
              </a:rPr>
              <a:t>cutout</a:t>
            </a:r>
            <a:r>
              <a:rPr lang="zh-CN" altLang="en-US" dirty="0">
                <a:solidFill>
                  <a:schemeClr val="accent2"/>
                </a:solidFill>
              </a:rPr>
              <a:t>。另一种增强方式涉及外观变换，例如颜色失真（包括颜色丢失、亮度、对比度、饱和度、色调）、高斯模糊和</a:t>
            </a:r>
            <a:r>
              <a:rPr lang="en-US" altLang="zh-CN" dirty="0">
                <a:solidFill>
                  <a:schemeClr val="accent2"/>
                </a:solidFill>
              </a:rPr>
              <a:t>Sobel</a:t>
            </a:r>
            <a:r>
              <a:rPr lang="zh-CN" altLang="en-US" dirty="0">
                <a:solidFill>
                  <a:schemeClr val="accent2"/>
                </a:solidFill>
              </a:rPr>
              <a:t>滤波。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211CA0-12B8-E017-E8F1-538AA5A38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839" y="2859906"/>
            <a:ext cx="9092061" cy="38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0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DF924-3540-B4C8-76DD-13B164593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FD01698-7908-B87F-D663-54CE394C0240}"/>
              </a:ext>
            </a:extLst>
          </p:cNvPr>
          <p:cNvSpPr txBox="1"/>
          <p:nvPr/>
        </p:nvSpPr>
        <p:spPr>
          <a:xfrm>
            <a:off x="546538" y="410369"/>
            <a:ext cx="1014796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数据增强操作的组合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4C01E8C-28AB-B855-9648-7F1750257DF1}"/>
              </a:ext>
            </a:extLst>
          </p:cNvPr>
          <p:cNvSpPr txBox="1"/>
          <p:nvPr/>
        </p:nvSpPr>
        <p:spPr>
          <a:xfrm>
            <a:off x="1415839" y="1870933"/>
            <a:ext cx="9278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    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DB5EA6F-EE4F-2C87-12B1-B93C9A19E09D}"/>
              </a:ext>
            </a:extLst>
          </p:cNvPr>
          <p:cNvSpPr txBox="1"/>
          <p:nvPr/>
        </p:nvSpPr>
        <p:spPr>
          <a:xfrm>
            <a:off x="773107" y="1316935"/>
            <a:ext cx="106457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    在单个和组合变换下的线性评估结果。没有单一的变换能够学到良好的特征表示。当使用组合增强时，预测任务变得更加困难，但表示的质量却显著提高。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D5706-81E3-9D12-0BDC-D941225C9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12" y="2517264"/>
            <a:ext cx="7854677" cy="428886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35279DC-6933-8207-E2E8-563CD7224EF6}"/>
              </a:ext>
            </a:extLst>
          </p:cNvPr>
          <p:cNvSpPr txBox="1"/>
          <p:nvPr/>
        </p:nvSpPr>
        <p:spPr>
          <a:xfrm>
            <a:off x="8507896" y="3412435"/>
            <a:ext cx="30448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accent2"/>
                </a:solidFill>
              </a:rPr>
              <a:t>对角线对应单个变换，非对角线对应两个变换的组合，最后一列反应该行的平均值</a:t>
            </a:r>
          </a:p>
        </p:txBody>
      </p:sp>
    </p:spTree>
    <p:extLst>
      <p:ext uri="{BB962C8B-B14F-4D97-AF65-F5344CB8AC3E}">
        <p14:creationId xmlns:p14="http://schemas.microsoft.com/office/powerpoint/2010/main" val="5119801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99DC6"/>
      </a:accent1>
      <a:accent2>
        <a:srgbClr val="2F2F2F"/>
      </a:accent2>
      <a:accent3>
        <a:srgbClr val="E3D5C4"/>
      </a:accent3>
      <a:accent4>
        <a:srgbClr val="7E87B0"/>
      </a:accent4>
      <a:accent5>
        <a:srgbClr val="F3F3EC"/>
      </a:accent5>
      <a:accent6>
        <a:srgbClr val="737373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9050">
          <a:solidFill>
            <a:srgbClr val="A99DC6"/>
          </a:solidFill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2884</TotalTime>
  <Words>921</Words>
  <Application>Microsoft Office PowerPoint</Application>
  <PresentationFormat>宽屏</PresentationFormat>
  <Paragraphs>54</Paragraphs>
  <Slides>13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Söhne</vt:lpstr>
      <vt:lpstr>等线</vt:lpstr>
      <vt:lpstr>Cambria Math</vt:lpstr>
      <vt:lpstr>Arial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管 莺莺</dc:creator>
  <cp:lastModifiedBy>1733473548@qq.com</cp:lastModifiedBy>
  <cp:revision>293</cp:revision>
  <dcterms:created xsi:type="dcterms:W3CDTF">2022-06-11T06:31:05Z</dcterms:created>
  <dcterms:modified xsi:type="dcterms:W3CDTF">2024-04-23T07:47:16Z</dcterms:modified>
</cp:coreProperties>
</file>

<file path=docProps/thumbnail.jpeg>
</file>